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67" r:id="rId2"/>
    <p:sldId id="413" r:id="rId3"/>
    <p:sldId id="592" r:id="rId4"/>
    <p:sldId id="633" r:id="rId5"/>
    <p:sldId id="619" r:id="rId6"/>
    <p:sldId id="596" r:id="rId7"/>
    <p:sldId id="623" r:id="rId8"/>
    <p:sldId id="634" r:id="rId9"/>
    <p:sldId id="638" r:id="rId10"/>
    <p:sldId id="699" r:id="rId11"/>
    <p:sldId id="69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6640"/>
    <a:srgbClr val="18CC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71" autoAdjust="0"/>
    <p:restoredTop sz="94660"/>
  </p:normalViewPr>
  <p:slideViewPr>
    <p:cSldViewPr snapToGrid="0">
      <p:cViewPr varScale="1">
        <p:scale>
          <a:sx n="63" d="100"/>
          <a:sy n="63" d="100"/>
        </p:scale>
        <p:origin x="102" y="21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6ED9B2-17FD-4A6E-B1AB-F6EAA00BF023}" type="datetimeFigureOut">
              <a:rPr lang="en-US" smtClean="0"/>
              <a:t>9/13/2025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7B1570-1BD1-4185-8002-1FFE95731F8F}" type="slidenum">
              <a:rPr lang="en-US" smtClean="0"/>
              <a:t>‹#›</a:t>
            </a:fld>
            <a:endParaRPr lang="en-US"/>
          </a:p>
        </p:txBody>
      </p:sp>
    </p:spTree>
    <p:extLst>
      <p:ext uri="{BB962C8B-B14F-4D97-AF65-F5344CB8AC3E}">
        <p14:creationId xmlns:p14="http://schemas.microsoft.com/office/powerpoint/2010/main" val="696018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ar-SA" smtClean="0"/>
          </a:p>
        </p:txBody>
      </p:sp>
      <p:sp>
        <p:nvSpPr>
          <p:cNvPr id="15364" name="Slide Number Placeholder 3"/>
          <p:cNvSpPr>
            <a:spLocks noGrp="1"/>
          </p:cNvSpPr>
          <p:nvPr>
            <p:ph type="sldNum" sz="quarter" idx="5"/>
          </p:nvPr>
        </p:nvSpPr>
        <p:spPr bwMode="auto">
          <a:ln>
            <a:miter lim="800000"/>
            <a:headEnd/>
            <a:tailEnd/>
          </a:ln>
        </p:spPr>
        <p:txBody>
          <a:bodyPr/>
          <a:lstStyle>
            <a:lvl1pPr eaLnBrk="0" hangingPunct="0">
              <a:defRPr sz="2000">
                <a:solidFill>
                  <a:schemeClr val="tx1"/>
                </a:solidFill>
                <a:latin typeface="Arial" panose="020B0604020202020204" pitchFamily="34" charset="0"/>
                <a:cs typeface="Arial" panose="020B0604020202020204" pitchFamily="34" charset="0"/>
              </a:defRPr>
            </a:lvl1pPr>
            <a:lvl2pPr marL="742950" indent="-285750" eaLnBrk="0" hangingPunct="0">
              <a:defRPr sz="2000">
                <a:solidFill>
                  <a:schemeClr val="tx1"/>
                </a:solidFill>
                <a:latin typeface="Arial" panose="020B0604020202020204" pitchFamily="34" charset="0"/>
                <a:cs typeface="Arial" panose="020B0604020202020204" pitchFamily="34" charset="0"/>
              </a:defRPr>
            </a:lvl2pPr>
            <a:lvl3pPr marL="1143000" indent="-228600" eaLnBrk="0" hangingPunct="0">
              <a:defRPr sz="2000">
                <a:solidFill>
                  <a:schemeClr val="tx1"/>
                </a:solidFill>
                <a:latin typeface="Arial" panose="020B0604020202020204" pitchFamily="34" charset="0"/>
                <a:cs typeface="Arial" panose="020B0604020202020204" pitchFamily="34" charset="0"/>
              </a:defRPr>
            </a:lvl3pPr>
            <a:lvl4pPr marL="1600200" indent="-228600" eaLnBrk="0" hangingPunct="0">
              <a:defRPr sz="2000">
                <a:solidFill>
                  <a:schemeClr val="tx1"/>
                </a:solidFill>
                <a:latin typeface="Arial" panose="020B0604020202020204" pitchFamily="34" charset="0"/>
                <a:cs typeface="Arial" panose="020B0604020202020204" pitchFamily="34" charset="0"/>
              </a:defRPr>
            </a:lvl4pPr>
            <a:lvl5pPr marL="2057400" indent="-228600" eaLnBrk="0" hangingPunct="0">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pPr eaLnBrk="1" hangingPunct="1"/>
            <a:fld id="{DF8A9FF5-B247-47A6-AC7D-8F69DF5F7FC0}" type="slidenum">
              <a:rPr lang="fa-IR" sz="1200">
                <a:latin typeface="Calibri" panose="020F0502020204030204" pitchFamily="34" charset="0"/>
              </a:rPr>
              <a:pPr eaLnBrk="1" hangingPunct="1"/>
              <a:t>1</a:t>
            </a:fld>
            <a:endParaRPr lang="fa-IR" sz="1200">
              <a:latin typeface="Calibri" panose="020F0502020204030204" pitchFamily="34" charset="0"/>
            </a:endParaRPr>
          </a:p>
        </p:txBody>
      </p:sp>
    </p:spTree>
    <p:extLst>
      <p:ext uri="{BB962C8B-B14F-4D97-AF65-F5344CB8AC3E}">
        <p14:creationId xmlns:p14="http://schemas.microsoft.com/office/powerpoint/2010/main" val="4147653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fld id="{5CFEB96D-32CB-44C6-9E5D-D940A47938AA}" type="slidenum">
              <a:rPr lang="fa-IR" altLang="en-US" smtClean="0">
                <a:solidFill>
                  <a:prstClr val="black"/>
                </a:solidFill>
              </a:rPr>
              <a:pPr/>
              <a:t>10</a:t>
            </a:fld>
            <a:endParaRPr lang="fa-IR" altLang="en-US" smtClean="0">
              <a:solidFill>
                <a:prstClr val="black"/>
              </a:solidFill>
            </a:endParaRPr>
          </a:p>
        </p:txBody>
      </p:sp>
    </p:spTree>
    <p:extLst>
      <p:ext uri="{BB962C8B-B14F-4D97-AF65-F5344CB8AC3E}">
        <p14:creationId xmlns:p14="http://schemas.microsoft.com/office/powerpoint/2010/main" val="2346879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24FD66BA-8B8C-4427-87B4-F9FD05F94241}" type="slidenum">
              <a:rPr lang="fa-IR" smtClean="0">
                <a:solidFill>
                  <a:prstClr val="black"/>
                </a:solidFill>
              </a:rPr>
              <a:pPr/>
              <a:t>2</a:t>
            </a:fld>
            <a:endParaRPr lang="fa-IR">
              <a:solidFill>
                <a:prstClr val="black"/>
              </a:solidFill>
            </a:endParaRPr>
          </a:p>
        </p:txBody>
      </p:sp>
    </p:spTree>
    <p:extLst>
      <p:ext uri="{BB962C8B-B14F-4D97-AF65-F5344CB8AC3E}">
        <p14:creationId xmlns:p14="http://schemas.microsoft.com/office/powerpoint/2010/main" val="310355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24FD66BA-8B8C-4427-87B4-F9FD05F94241}" type="slidenum">
              <a:rPr lang="fa-IR" smtClean="0">
                <a:solidFill>
                  <a:prstClr val="black"/>
                </a:solidFill>
              </a:rPr>
              <a:pPr/>
              <a:t>3</a:t>
            </a:fld>
            <a:endParaRPr lang="fa-IR">
              <a:solidFill>
                <a:prstClr val="black"/>
              </a:solidFill>
            </a:endParaRPr>
          </a:p>
        </p:txBody>
      </p:sp>
    </p:spTree>
    <p:extLst>
      <p:ext uri="{BB962C8B-B14F-4D97-AF65-F5344CB8AC3E}">
        <p14:creationId xmlns:p14="http://schemas.microsoft.com/office/powerpoint/2010/main" val="127094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24FD66BA-8B8C-4427-87B4-F9FD05F94241}" type="slidenum">
              <a:rPr lang="fa-IR" smtClean="0">
                <a:solidFill>
                  <a:prstClr val="black"/>
                </a:solidFill>
              </a:rPr>
              <a:pPr/>
              <a:t>4</a:t>
            </a:fld>
            <a:endParaRPr lang="fa-IR">
              <a:solidFill>
                <a:prstClr val="black"/>
              </a:solidFill>
            </a:endParaRPr>
          </a:p>
        </p:txBody>
      </p:sp>
    </p:spTree>
    <p:extLst>
      <p:ext uri="{BB962C8B-B14F-4D97-AF65-F5344CB8AC3E}">
        <p14:creationId xmlns:p14="http://schemas.microsoft.com/office/powerpoint/2010/main" val="1648841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24FD66BA-8B8C-4427-87B4-F9FD05F94241}" type="slidenum">
              <a:rPr lang="fa-IR" smtClean="0">
                <a:solidFill>
                  <a:prstClr val="black"/>
                </a:solidFill>
              </a:rPr>
              <a:pPr/>
              <a:t>5</a:t>
            </a:fld>
            <a:endParaRPr lang="fa-IR">
              <a:solidFill>
                <a:prstClr val="black"/>
              </a:solidFill>
            </a:endParaRPr>
          </a:p>
        </p:txBody>
      </p:sp>
    </p:spTree>
    <p:extLst>
      <p:ext uri="{BB962C8B-B14F-4D97-AF65-F5344CB8AC3E}">
        <p14:creationId xmlns:p14="http://schemas.microsoft.com/office/powerpoint/2010/main" val="866070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24FD66BA-8B8C-4427-87B4-F9FD05F94241}" type="slidenum">
              <a:rPr lang="fa-IR" smtClean="0">
                <a:solidFill>
                  <a:prstClr val="black"/>
                </a:solidFill>
              </a:rPr>
              <a:pPr/>
              <a:t>6</a:t>
            </a:fld>
            <a:endParaRPr lang="fa-IR">
              <a:solidFill>
                <a:prstClr val="black"/>
              </a:solidFill>
            </a:endParaRPr>
          </a:p>
        </p:txBody>
      </p:sp>
    </p:spTree>
    <p:extLst>
      <p:ext uri="{BB962C8B-B14F-4D97-AF65-F5344CB8AC3E}">
        <p14:creationId xmlns:p14="http://schemas.microsoft.com/office/powerpoint/2010/main" val="2637456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fld id="{5CFEB96D-32CB-44C6-9E5D-D940A47938AA}" type="slidenum">
              <a:rPr lang="fa-IR" altLang="en-US" smtClean="0">
                <a:solidFill>
                  <a:prstClr val="black"/>
                </a:solidFill>
              </a:rPr>
              <a:pPr/>
              <a:t>7</a:t>
            </a:fld>
            <a:endParaRPr lang="fa-IR" altLang="en-US" smtClean="0">
              <a:solidFill>
                <a:prstClr val="black"/>
              </a:solidFill>
            </a:endParaRPr>
          </a:p>
        </p:txBody>
      </p:sp>
    </p:spTree>
    <p:extLst>
      <p:ext uri="{BB962C8B-B14F-4D97-AF65-F5344CB8AC3E}">
        <p14:creationId xmlns:p14="http://schemas.microsoft.com/office/powerpoint/2010/main" val="4186455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fld id="{5CFEB96D-32CB-44C6-9E5D-D940A47938AA}" type="slidenum">
              <a:rPr lang="fa-IR" altLang="en-US" smtClean="0">
                <a:solidFill>
                  <a:prstClr val="black"/>
                </a:solidFill>
              </a:rPr>
              <a:pPr/>
              <a:t>8</a:t>
            </a:fld>
            <a:endParaRPr lang="fa-IR" altLang="en-US" smtClean="0">
              <a:solidFill>
                <a:prstClr val="black"/>
              </a:solidFill>
            </a:endParaRPr>
          </a:p>
        </p:txBody>
      </p:sp>
    </p:spTree>
    <p:extLst>
      <p:ext uri="{BB962C8B-B14F-4D97-AF65-F5344CB8AC3E}">
        <p14:creationId xmlns:p14="http://schemas.microsoft.com/office/powerpoint/2010/main" val="3304342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fld id="{5CFEB96D-32CB-44C6-9E5D-D940A47938AA}" type="slidenum">
              <a:rPr lang="fa-IR" altLang="en-US" smtClean="0">
                <a:solidFill>
                  <a:prstClr val="black"/>
                </a:solidFill>
              </a:rPr>
              <a:pPr/>
              <a:t>9</a:t>
            </a:fld>
            <a:endParaRPr lang="fa-IR" altLang="en-US" smtClean="0">
              <a:solidFill>
                <a:prstClr val="black"/>
              </a:solidFill>
            </a:endParaRPr>
          </a:p>
        </p:txBody>
      </p:sp>
    </p:spTree>
    <p:extLst>
      <p:ext uri="{BB962C8B-B14F-4D97-AF65-F5344CB8AC3E}">
        <p14:creationId xmlns:p14="http://schemas.microsoft.com/office/powerpoint/2010/main" val="918117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539D7F1-78A2-4FFF-B7B5-9CB3123B54F9}" type="datetimeFigureOut">
              <a:rPr lang="en-US" smtClean="0"/>
              <a:t>9/13/2025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06E829-50F7-4713-BDDF-2F4CCF40FB3D}" type="slidenum">
              <a:rPr lang="en-US" smtClean="0"/>
              <a:t>‹#›</a:t>
            </a:fld>
            <a:endParaRPr lang="en-US"/>
          </a:p>
        </p:txBody>
      </p:sp>
    </p:spTree>
    <p:extLst>
      <p:ext uri="{BB962C8B-B14F-4D97-AF65-F5344CB8AC3E}">
        <p14:creationId xmlns:p14="http://schemas.microsoft.com/office/powerpoint/2010/main" val="717313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39D7F1-78A2-4FFF-B7B5-9CB3123B54F9}" type="datetimeFigureOut">
              <a:rPr lang="en-US" smtClean="0"/>
              <a:t>9/13/2025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06E829-50F7-4713-BDDF-2F4CCF40FB3D}" type="slidenum">
              <a:rPr lang="en-US" smtClean="0"/>
              <a:t>‹#›</a:t>
            </a:fld>
            <a:endParaRPr lang="en-US"/>
          </a:p>
        </p:txBody>
      </p:sp>
    </p:spTree>
    <p:extLst>
      <p:ext uri="{BB962C8B-B14F-4D97-AF65-F5344CB8AC3E}">
        <p14:creationId xmlns:p14="http://schemas.microsoft.com/office/powerpoint/2010/main" val="8262992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39D7F1-78A2-4FFF-B7B5-9CB3123B54F9}" type="datetimeFigureOut">
              <a:rPr lang="en-US" smtClean="0"/>
              <a:t>9/13/2025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06E829-50F7-4713-BDDF-2F4CCF40FB3D}" type="slidenum">
              <a:rPr lang="en-US" smtClean="0"/>
              <a:t>‹#›</a:t>
            </a:fld>
            <a:endParaRPr lang="en-US"/>
          </a:p>
        </p:txBody>
      </p:sp>
    </p:spTree>
    <p:extLst>
      <p:ext uri="{BB962C8B-B14F-4D97-AF65-F5344CB8AC3E}">
        <p14:creationId xmlns:p14="http://schemas.microsoft.com/office/powerpoint/2010/main" val="1552676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39D7F1-78A2-4FFF-B7B5-9CB3123B54F9}" type="datetimeFigureOut">
              <a:rPr lang="en-US" smtClean="0"/>
              <a:t>9/13/2025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06E829-50F7-4713-BDDF-2F4CCF40FB3D}" type="slidenum">
              <a:rPr lang="en-US" smtClean="0"/>
              <a:t>‹#›</a:t>
            </a:fld>
            <a:endParaRPr lang="en-US"/>
          </a:p>
        </p:txBody>
      </p:sp>
    </p:spTree>
    <p:extLst>
      <p:ext uri="{BB962C8B-B14F-4D97-AF65-F5344CB8AC3E}">
        <p14:creationId xmlns:p14="http://schemas.microsoft.com/office/powerpoint/2010/main" val="3875610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39D7F1-78A2-4FFF-B7B5-9CB3123B54F9}" type="datetimeFigureOut">
              <a:rPr lang="en-US" smtClean="0"/>
              <a:t>9/13/2025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06E829-50F7-4713-BDDF-2F4CCF40FB3D}" type="slidenum">
              <a:rPr lang="en-US" smtClean="0"/>
              <a:t>‹#›</a:t>
            </a:fld>
            <a:endParaRPr lang="en-US"/>
          </a:p>
        </p:txBody>
      </p:sp>
    </p:spTree>
    <p:extLst>
      <p:ext uri="{BB962C8B-B14F-4D97-AF65-F5344CB8AC3E}">
        <p14:creationId xmlns:p14="http://schemas.microsoft.com/office/powerpoint/2010/main" val="1970356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539D7F1-78A2-4FFF-B7B5-9CB3123B54F9}" type="datetimeFigureOut">
              <a:rPr lang="en-US" smtClean="0"/>
              <a:t>9/13/2025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06E829-50F7-4713-BDDF-2F4CCF40FB3D}" type="slidenum">
              <a:rPr lang="en-US" smtClean="0"/>
              <a:t>‹#›</a:t>
            </a:fld>
            <a:endParaRPr lang="en-US"/>
          </a:p>
        </p:txBody>
      </p:sp>
    </p:spTree>
    <p:extLst>
      <p:ext uri="{BB962C8B-B14F-4D97-AF65-F5344CB8AC3E}">
        <p14:creationId xmlns:p14="http://schemas.microsoft.com/office/powerpoint/2010/main" val="3733318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539D7F1-78A2-4FFF-B7B5-9CB3123B54F9}" type="datetimeFigureOut">
              <a:rPr lang="en-US" smtClean="0"/>
              <a:t>9/13/2025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06E829-50F7-4713-BDDF-2F4CCF40FB3D}" type="slidenum">
              <a:rPr lang="en-US" smtClean="0"/>
              <a:t>‹#›</a:t>
            </a:fld>
            <a:endParaRPr lang="en-US"/>
          </a:p>
        </p:txBody>
      </p:sp>
    </p:spTree>
    <p:extLst>
      <p:ext uri="{BB962C8B-B14F-4D97-AF65-F5344CB8AC3E}">
        <p14:creationId xmlns:p14="http://schemas.microsoft.com/office/powerpoint/2010/main" val="23178726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539D7F1-78A2-4FFF-B7B5-9CB3123B54F9}" type="datetimeFigureOut">
              <a:rPr lang="en-US" smtClean="0"/>
              <a:t>9/13/2025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06E829-50F7-4713-BDDF-2F4CCF40FB3D}" type="slidenum">
              <a:rPr lang="en-US" smtClean="0"/>
              <a:t>‹#›</a:t>
            </a:fld>
            <a:endParaRPr lang="en-US"/>
          </a:p>
        </p:txBody>
      </p:sp>
    </p:spTree>
    <p:extLst>
      <p:ext uri="{BB962C8B-B14F-4D97-AF65-F5344CB8AC3E}">
        <p14:creationId xmlns:p14="http://schemas.microsoft.com/office/powerpoint/2010/main" val="30738864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39D7F1-78A2-4FFF-B7B5-9CB3123B54F9}" type="datetimeFigureOut">
              <a:rPr lang="en-US" smtClean="0"/>
              <a:t>9/13/2025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06E829-50F7-4713-BDDF-2F4CCF40FB3D}" type="slidenum">
              <a:rPr lang="en-US" smtClean="0"/>
              <a:t>‹#›</a:t>
            </a:fld>
            <a:endParaRPr lang="en-US"/>
          </a:p>
        </p:txBody>
      </p:sp>
    </p:spTree>
    <p:extLst>
      <p:ext uri="{BB962C8B-B14F-4D97-AF65-F5344CB8AC3E}">
        <p14:creationId xmlns:p14="http://schemas.microsoft.com/office/powerpoint/2010/main" val="4175094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39D7F1-78A2-4FFF-B7B5-9CB3123B54F9}" type="datetimeFigureOut">
              <a:rPr lang="en-US" smtClean="0"/>
              <a:t>9/13/2025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06E829-50F7-4713-BDDF-2F4CCF40FB3D}" type="slidenum">
              <a:rPr lang="en-US" smtClean="0"/>
              <a:t>‹#›</a:t>
            </a:fld>
            <a:endParaRPr lang="en-US"/>
          </a:p>
        </p:txBody>
      </p:sp>
    </p:spTree>
    <p:extLst>
      <p:ext uri="{BB962C8B-B14F-4D97-AF65-F5344CB8AC3E}">
        <p14:creationId xmlns:p14="http://schemas.microsoft.com/office/powerpoint/2010/main" val="461221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39D7F1-78A2-4FFF-B7B5-9CB3123B54F9}" type="datetimeFigureOut">
              <a:rPr lang="en-US" smtClean="0"/>
              <a:t>9/13/2025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06E829-50F7-4713-BDDF-2F4CCF40FB3D}" type="slidenum">
              <a:rPr lang="en-US" smtClean="0"/>
              <a:t>‹#›</a:t>
            </a:fld>
            <a:endParaRPr lang="en-US"/>
          </a:p>
        </p:txBody>
      </p:sp>
    </p:spTree>
    <p:extLst>
      <p:ext uri="{BB962C8B-B14F-4D97-AF65-F5344CB8AC3E}">
        <p14:creationId xmlns:p14="http://schemas.microsoft.com/office/powerpoint/2010/main" val="2902306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39D7F1-78A2-4FFF-B7B5-9CB3123B54F9}" type="datetimeFigureOut">
              <a:rPr lang="en-US" smtClean="0"/>
              <a:t>9/13/2025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06E829-50F7-4713-BDDF-2F4CCF40FB3D}" type="slidenum">
              <a:rPr lang="en-US" smtClean="0"/>
              <a:t>‹#›</a:t>
            </a:fld>
            <a:endParaRPr lang="en-US"/>
          </a:p>
        </p:txBody>
      </p:sp>
    </p:spTree>
    <p:extLst>
      <p:ext uri="{BB962C8B-B14F-4D97-AF65-F5344CB8AC3E}">
        <p14:creationId xmlns:p14="http://schemas.microsoft.com/office/powerpoint/2010/main" val="35213241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Untitled-1 copy.png"/>
          <p:cNvPicPr>
            <a:picLocks noChangeAspect="1"/>
          </p:cNvPicPr>
          <p:nvPr/>
        </p:nvPicPr>
        <p:blipFill>
          <a:blip r:embed="rId3" cstate="print"/>
          <a:stretch>
            <a:fillRect/>
          </a:stretch>
        </p:blipFill>
        <p:spPr>
          <a:xfrm>
            <a:off x="3260953" y="-428652"/>
            <a:ext cx="5365203" cy="621510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2766335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fltVal val="0"/>
                                          </p:val>
                                        </p:tav>
                                        <p:tav tm="100000">
                                          <p:val>
                                            <p:strVal val="#ppt_w"/>
                                          </p:val>
                                        </p:tav>
                                      </p:tavLst>
                                    </p:anim>
                                    <p:anim calcmode="lin" valueType="num">
                                      <p:cBhvr>
                                        <p:cTn id="8" dur="20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331711">
            <a:off x="4490660" y="445311"/>
            <a:ext cx="6796282" cy="1716088"/>
          </a:xfr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ormAutofit/>
          </a:bodyPr>
          <a:lstStyle/>
          <a:p>
            <a:pPr algn="r">
              <a:defRPr/>
            </a:pPr>
            <a:r>
              <a:rPr lang="fa-IR" sz="4000" b="1" dirty="0" smtClean="0">
                <a:solidFill>
                  <a:srgbClr val="FF0000"/>
                </a:solidFill>
              </a:rPr>
              <a:t>روش های یادگیری فعال</a:t>
            </a:r>
            <a:endParaRPr lang="fa-IR" sz="4000" b="1" dirty="0">
              <a:solidFill>
                <a:srgbClr val="FF0000"/>
              </a:solidFill>
            </a:endParaRPr>
          </a:p>
        </p:txBody>
      </p:sp>
      <p:sp>
        <p:nvSpPr>
          <p:cNvPr id="12291" name="Rounded Rectangle 4"/>
          <p:cNvSpPr>
            <a:spLocks noChangeArrowheads="1"/>
          </p:cNvSpPr>
          <p:nvPr/>
        </p:nvSpPr>
        <p:spPr bwMode="auto">
          <a:xfrm>
            <a:off x="5808664" y="6237288"/>
            <a:ext cx="1150937" cy="360362"/>
          </a:xfrm>
          <a:prstGeom prst="roundRect">
            <a:avLst>
              <a:gd name="adj" fmla="val 16667"/>
            </a:avLst>
          </a:prstGeom>
          <a:solidFill>
            <a:schemeClr val="bg1"/>
          </a:solidFill>
          <a:ln w="9525" algn="ctr">
            <a:solidFill>
              <a:schemeClr val="bg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pPr algn="r"/>
            <a:endParaRPr lang="fa-IR" altLang="fa-IR">
              <a:solidFill>
                <a:prstClr val="white"/>
              </a:solidFill>
              <a:ea typeface="Majalla UI"/>
            </a:endParaRPr>
          </a:p>
        </p:txBody>
      </p:sp>
      <p:sp>
        <p:nvSpPr>
          <p:cNvPr id="1229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fld id="{10AFC0D4-0DEF-4319-B898-EA2353F51748}" type="slidenum">
              <a:rPr lang="en-US" altLang="en-US" smtClean="0">
                <a:solidFill>
                  <a:srgbClr val="B5A788"/>
                </a:solidFill>
              </a:rPr>
              <a:pPr/>
              <a:t>10</a:t>
            </a:fld>
            <a:endParaRPr lang="en-US" altLang="en-US" smtClean="0">
              <a:solidFill>
                <a:srgbClr val="B5A788"/>
              </a:solidFill>
            </a:endParaRPr>
          </a:p>
        </p:txBody>
      </p:sp>
      <p:sp>
        <p:nvSpPr>
          <p:cNvPr id="6" name="Title 1"/>
          <p:cNvSpPr txBox="1">
            <a:spLocks/>
          </p:cNvSpPr>
          <p:nvPr/>
        </p:nvSpPr>
        <p:spPr bwMode="gray">
          <a:xfrm rot="331711">
            <a:off x="3474838" y="2153408"/>
            <a:ext cx="7625949" cy="3764511"/>
          </a:xfrm>
          <a:prstGeom prst="rect">
            <a:avLst/>
          </a:prstGeom>
          <a:solidFill>
            <a:srgbClr val="92D050"/>
          </a:solidFill>
          <a:ln w="25400" cap="flat" cmpd="sng" algn="ctr">
            <a:solidFill>
              <a:schemeClr val="accent1"/>
            </a:solidFill>
            <a:prstDash val="solid"/>
            <a:miter lim="800000"/>
            <a:headEnd/>
            <a:tailEnd/>
          </a:ln>
        </p:spPr>
        <p:style>
          <a:lnRef idx="2">
            <a:schemeClr val="accent1"/>
          </a:lnRef>
          <a:fillRef idx="1">
            <a:schemeClr val="lt1"/>
          </a:fillRef>
          <a:effectRef idx="0">
            <a:schemeClr val="accent1"/>
          </a:effectRef>
          <a:fontRef idx="minor">
            <a:schemeClr val="dk1"/>
          </a:fontRef>
        </p:style>
        <p:txBody>
          <a:bodyPr anchor="ctr">
            <a:normAutofit/>
          </a:bodyPr>
          <a:lstStyle/>
          <a:p>
            <a:pPr marL="857250" indent="-857250" algn="r" rtl="1">
              <a:buFont typeface="Arial" panose="020B0604020202020204" pitchFamily="34" charset="0"/>
              <a:buChar char="•"/>
            </a:pPr>
            <a:endParaRPr lang="fa-IR" sz="6700" dirty="0">
              <a:cs typeface="B Koodak" panose="00000700000000000000" pitchFamily="2" charset="-78"/>
            </a:endParaRPr>
          </a:p>
          <a:p>
            <a:pPr algn="r" rtl="1"/>
            <a:r>
              <a:rPr lang="fa-IR" sz="6700" b="1" dirty="0" smtClean="0">
                <a:cs typeface="B Koodak" panose="00000700000000000000" pitchFamily="2" charset="-78"/>
              </a:rPr>
              <a:t> </a:t>
            </a:r>
            <a:r>
              <a:rPr lang="ar-SA" sz="3200" b="1" dirty="0">
                <a:cs typeface="B Nazanin" panose="00000400000000000000" pitchFamily="2" charset="-78"/>
              </a:rPr>
              <a:t>یادگیری مبتنی بر تیم</a:t>
            </a:r>
            <a:endParaRPr lang="en-US" sz="3200" dirty="0">
              <a:cs typeface="B Nazanin" panose="00000400000000000000" pitchFamily="2" charset="-78"/>
            </a:endParaRPr>
          </a:p>
          <a:p>
            <a:pPr algn="r" rtl="1"/>
            <a:r>
              <a:rPr lang="ar-SA" sz="3200" b="1" dirty="0">
                <a:cs typeface="B Nazanin" panose="00000400000000000000" pitchFamily="2" charset="-78"/>
              </a:rPr>
              <a:t>یادگیری مبتنی بر مورد</a:t>
            </a:r>
            <a:endParaRPr lang="en-US" sz="3200" dirty="0">
              <a:cs typeface="B Nazanin" panose="00000400000000000000" pitchFamily="2" charset="-78"/>
            </a:endParaRPr>
          </a:p>
          <a:p>
            <a:pPr algn="r" rtl="1"/>
            <a:r>
              <a:rPr lang="ar-SA" sz="3200" b="1" dirty="0">
                <a:cs typeface="B Nazanin" panose="00000400000000000000" pitchFamily="2" charset="-78"/>
              </a:rPr>
              <a:t>یادگیری مبتنی بر سوال</a:t>
            </a:r>
            <a:endParaRPr lang="en-US" sz="3200" dirty="0">
              <a:cs typeface="B Nazanin" panose="00000400000000000000" pitchFamily="2" charset="-78"/>
            </a:endParaRPr>
          </a:p>
          <a:p>
            <a:pPr algn="r" rtl="1"/>
            <a:r>
              <a:rPr lang="ar-SA" sz="3200" b="1" dirty="0">
                <a:cs typeface="B Nazanin" panose="00000400000000000000" pitchFamily="2" charset="-78"/>
              </a:rPr>
              <a:t>کلاس درس وارونه </a:t>
            </a:r>
            <a:endParaRPr lang="en-US" sz="3200" dirty="0">
              <a:cs typeface="B Nazanin" panose="00000400000000000000" pitchFamily="2" charset="-78"/>
            </a:endParaRPr>
          </a:p>
          <a:p>
            <a:pPr algn="r">
              <a:buFont typeface="Arial" panose="020B0604020202020204" pitchFamily="34" charset="0"/>
              <a:buChar char="•"/>
            </a:pPr>
            <a:endParaRPr lang="fa-IR" sz="4400" dirty="0"/>
          </a:p>
        </p:txBody>
      </p:sp>
      <p:sp>
        <p:nvSpPr>
          <p:cNvPr id="7" name="Oval 6"/>
          <p:cNvSpPr/>
          <p:nvPr/>
        </p:nvSpPr>
        <p:spPr>
          <a:xfrm>
            <a:off x="270456" y="6207616"/>
            <a:ext cx="713730" cy="53447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t>9</a:t>
            </a:r>
            <a:endParaRPr lang="fa-IR" b="1" dirty="0"/>
          </a:p>
        </p:txBody>
      </p:sp>
    </p:spTree>
    <p:extLst>
      <p:ext uri="{BB962C8B-B14F-4D97-AF65-F5344CB8AC3E}">
        <p14:creationId xmlns:p14="http://schemas.microsoft.com/office/powerpoint/2010/main" val="18230418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098" name="Picture 2" descr="C:\Users\Admin\Desktop\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5315556"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dmin\Desktop\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5555" y="0"/>
            <a:ext cx="6876444"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135560" y="764704"/>
            <a:ext cx="3179995" cy="369332"/>
          </a:xfrm>
          <a:prstGeom prst="rect">
            <a:avLst/>
          </a:prstGeom>
          <a:noFill/>
        </p:spPr>
        <p:txBody>
          <a:bodyPr wrap="square" rtlCol="0">
            <a:spAutoFit/>
          </a:bodyPr>
          <a:lstStyle/>
          <a:p>
            <a:endParaRPr lang="en-US" dirty="0"/>
          </a:p>
        </p:txBody>
      </p:sp>
      <p:sp>
        <p:nvSpPr>
          <p:cNvPr id="5" name="TextBox 4"/>
          <p:cNvSpPr txBox="1"/>
          <p:nvPr/>
        </p:nvSpPr>
        <p:spPr>
          <a:xfrm>
            <a:off x="1775520" y="548680"/>
            <a:ext cx="3540034" cy="369332"/>
          </a:xfrm>
          <a:prstGeom prst="rect">
            <a:avLst/>
          </a:prstGeom>
          <a:noFill/>
        </p:spPr>
        <p:txBody>
          <a:bodyPr wrap="square" rtlCol="0">
            <a:spAutoFit/>
          </a:bodyPr>
          <a:lstStyle/>
          <a:p>
            <a:r>
              <a:rPr lang="fa-IR" dirty="0"/>
              <a:t>هر آن چه هستی ،بهترین باش</a:t>
            </a:r>
            <a:endParaRPr lang="en-US" dirty="0"/>
          </a:p>
        </p:txBody>
      </p:sp>
      <p:sp>
        <p:nvSpPr>
          <p:cNvPr id="8" name="Oval 7"/>
          <p:cNvSpPr/>
          <p:nvPr/>
        </p:nvSpPr>
        <p:spPr>
          <a:xfrm>
            <a:off x="270456" y="6207616"/>
            <a:ext cx="713730" cy="53447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t>35</a:t>
            </a:r>
            <a:endParaRPr lang="fa-IR" b="1" dirty="0"/>
          </a:p>
        </p:txBody>
      </p:sp>
    </p:spTree>
    <p:extLst>
      <p:ext uri="{BB962C8B-B14F-4D97-AF65-F5344CB8AC3E}">
        <p14:creationId xmlns:p14="http://schemas.microsoft.com/office/powerpoint/2010/main" val="3454563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225155" y="4005924"/>
            <a:ext cx="5779054" cy="2736166"/>
          </a:xfrm>
          <a:prstGeom prst="rect">
            <a:avLst/>
          </a:prstGeom>
          <a:effectLst/>
        </p:spPr>
        <p:txBody>
          <a:bodyPr vert="horz" lIns="91440" tIns="45720" rIns="91440" bIns="45720" rtlCol="0" anchor="ctr">
            <a:normAutofit/>
          </a:bodyPr>
          <a:lstStyle>
            <a:lvl1pPr algn="ctr" defTabSz="457200" rtl="1" eaLnBrk="1" latinLnBrk="0" hangingPunct="1">
              <a:spcBef>
                <a:spcPct val="0"/>
              </a:spcBef>
              <a:buNone/>
              <a:defRPr sz="4000" kern="1200" cap="none">
                <a:ln w="3175" cmpd="sng">
                  <a:noFill/>
                </a:ln>
                <a:solidFill>
                  <a:schemeClr val="tx1"/>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endParaRPr lang="fa-IR" sz="2400" b="1" dirty="0" smtClean="0">
              <a:solidFill>
                <a:schemeClr val="bg2">
                  <a:lumMod val="10000"/>
                </a:schemeClr>
              </a:solidFill>
              <a:cs typeface="B Titr" panose="00000700000000000000" pitchFamily="2" charset="-78"/>
            </a:endParaRPr>
          </a:p>
          <a:p>
            <a:endParaRPr lang="fa-IR" sz="2400" b="1" dirty="0">
              <a:solidFill>
                <a:schemeClr val="bg2">
                  <a:lumMod val="10000"/>
                </a:schemeClr>
              </a:solidFill>
              <a:cs typeface="B Titr" panose="00000700000000000000" pitchFamily="2" charset="-78"/>
            </a:endParaRPr>
          </a:p>
          <a:p>
            <a:endParaRPr lang="fa-IR" sz="2400" b="1" dirty="0" smtClean="0">
              <a:solidFill>
                <a:schemeClr val="bg2">
                  <a:lumMod val="10000"/>
                </a:schemeClr>
              </a:solidFill>
              <a:cs typeface="B Titr" panose="00000700000000000000" pitchFamily="2" charset="-78"/>
            </a:endParaRPr>
          </a:p>
          <a:p>
            <a:endParaRPr lang="fa-IR" sz="2400" b="1" dirty="0">
              <a:solidFill>
                <a:schemeClr val="bg2">
                  <a:lumMod val="10000"/>
                </a:schemeClr>
              </a:solidFill>
              <a:cs typeface="B Titr" panose="00000700000000000000" pitchFamily="2" charset="-78"/>
            </a:endParaRPr>
          </a:p>
          <a:p>
            <a:endParaRPr lang="fa-IR" sz="2400" b="1" dirty="0">
              <a:solidFill>
                <a:schemeClr val="bg2">
                  <a:lumMod val="10000"/>
                </a:schemeClr>
              </a:solidFill>
              <a:cs typeface="B Titr" panose="00000700000000000000" pitchFamily="2" charset="-78"/>
            </a:endParaRPr>
          </a:p>
          <a:p>
            <a:endParaRPr lang="fa-IR" sz="5100" b="1" dirty="0">
              <a:solidFill>
                <a:srgbClr val="FF0000"/>
              </a:solidFill>
              <a:cs typeface="B Titr" panose="00000700000000000000" pitchFamily="2" charset="-78"/>
            </a:endParaRPr>
          </a:p>
          <a:p>
            <a:endParaRPr lang="fa-IR" sz="4100" b="1" dirty="0">
              <a:solidFill>
                <a:srgbClr val="30ACEC">
                  <a:lumMod val="75000"/>
                </a:srgbClr>
              </a:solidFill>
              <a:cs typeface="B Titr" panose="00000700000000000000" pitchFamily="2" charset="-78"/>
            </a:endParaRPr>
          </a:p>
          <a:p>
            <a:endParaRPr lang="fa-IR" sz="5100" b="1" dirty="0" smtClean="0">
              <a:solidFill>
                <a:srgbClr val="30ACEC">
                  <a:lumMod val="75000"/>
                </a:srgbClr>
              </a:solidFill>
              <a:cs typeface="B Titr" panose="00000700000000000000" pitchFamily="2" charset="-78"/>
            </a:endParaRPr>
          </a:p>
        </p:txBody>
      </p:sp>
      <p:sp>
        <p:nvSpPr>
          <p:cNvPr id="2" name="Rectangle 1"/>
          <p:cNvSpPr/>
          <p:nvPr/>
        </p:nvSpPr>
        <p:spPr>
          <a:xfrm>
            <a:off x="984187" y="489397"/>
            <a:ext cx="10143160" cy="1326524"/>
          </a:xfrm>
          <a:prstGeom prst="rect">
            <a:avLst/>
          </a:prstGeom>
          <a:solidFill>
            <a:schemeClr val="accent4">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4400" dirty="0" smtClean="0">
                <a:ln w="0"/>
                <a:solidFill>
                  <a:schemeClr val="tx1"/>
                </a:solidFill>
                <a:effectLst>
                  <a:outerShdw blurRad="38100" dist="19050" dir="2700000" algn="tl" rotWithShape="0">
                    <a:schemeClr val="dk1">
                      <a:alpha val="40000"/>
                    </a:schemeClr>
                  </a:outerShdw>
                </a:effectLst>
                <a:cs typeface="B Titr" panose="00000700000000000000" pitchFamily="2" charset="-78"/>
              </a:rPr>
              <a:t>سطوح توانمندی (1)</a:t>
            </a:r>
          </a:p>
          <a:p>
            <a:pPr algn="ctr"/>
            <a:r>
              <a:rPr lang="en-US" sz="2800" b="1" dirty="0">
                <a:solidFill>
                  <a:srgbClr val="C00000"/>
                </a:solidFill>
              </a:rPr>
              <a:t>Competency Levels </a:t>
            </a:r>
            <a:endParaRPr lang="fa-IR" sz="2800" dirty="0">
              <a:ln w="0"/>
              <a:solidFill>
                <a:srgbClr val="C00000"/>
              </a:solidFill>
              <a:effectLst>
                <a:outerShdw blurRad="38100" dist="19050" dir="2700000" algn="tl" rotWithShape="0">
                  <a:schemeClr val="dk1">
                    <a:alpha val="40000"/>
                  </a:schemeClr>
                </a:outerShdw>
              </a:effectLst>
              <a:cs typeface="B Titr" panose="00000700000000000000" pitchFamily="2" charset="-78"/>
            </a:endParaRPr>
          </a:p>
        </p:txBody>
      </p:sp>
      <p:sp>
        <p:nvSpPr>
          <p:cNvPr id="3" name="Rectangle 2"/>
          <p:cNvSpPr/>
          <p:nvPr/>
        </p:nvSpPr>
        <p:spPr>
          <a:xfrm>
            <a:off x="1171977" y="6207616"/>
            <a:ext cx="11020023" cy="650383"/>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cs typeface="B Koodak" panose="00000700000000000000" pitchFamily="2" charset="-78"/>
              </a:rPr>
              <a:t>کلیه حقوق متعلق به مرکز مطالعات و توسعه دانشگاه علوم پزشکی فسا است</a:t>
            </a:r>
            <a:endParaRPr lang="fa-IR" sz="2400" dirty="0">
              <a:cs typeface="B Koodak" panose="00000700000000000000" pitchFamily="2" charset="-78"/>
            </a:endParaRPr>
          </a:p>
        </p:txBody>
      </p:sp>
      <p:sp>
        <p:nvSpPr>
          <p:cNvPr id="4" name="Rectangle 3"/>
          <p:cNvSpPr/>
          <p:nvPr/>
        </p:nvSpPr>
        <p:spPr>
          <a:xfrm>
            <a:off x="6812924" y="2395470"/>
            <a:ext cx="4314423" cy="3258570"/>
          </a:xfrm>
          <a:prstGeom prst="rect">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fa-IR" sz="3600" b="1" dirty="0">
                <a:solidFill>
                  <a:schemeClr val="bg2">
                    <a:lumMod val="10000"/>
                  </a:schemeClr>
                </a:solidFill>
                <a:cs typeface="B Titr" panose="00000700000000000000" pitchFamily="2" charset="-78"/>
              </a:rPr>
              <a:t>دکتر </a:t>
            </a:r>
            <a:r>
              <a:rPr lang="fa-IR" sz="3600" b="1" dirty="0" smtClean="0">
                <a:solidFill>
                  <a:schemeClr val="bg2">
                    <a:lumMod val="10000"/>
                  </a:schemeClr>
                </a:solidFill>
                <a:cs typeface="B Titr" panose="00000700000000000000" pitchFamily="2" charset="-78"/>
              </a:rPr>
              <a:t>  کوهپایه </a:t>
            </a:r>
          </a:p>
          <a:p>
            <a:pPr algn="ctr"/>
            <a:r>
              <a:rPr lang="fa-IR" sz="3600" b="1" dirty="0" smtClean="0">
                <a:solidFill>
                  <a:schemeClr val="bg2">
                    <a:lumMod val="10000"/>
                  </a:schemeClr>
                </a:solidFill>
                <a:cs typeface="B Titr" panose="00000700000000000000" pitchFamily="2" charset="-78"/>
              </a:rPr>
              <a:t>دکتر   کریمی</a:t>
            </a:r>
          </a:p>
          <a:p>
            <a:pPr algn="ctr"/>
            <a:endParaRPr lang="fa-IR" sz="3600" b="1" dirty="0">
              <a:solidFill>
                <a:schemeClr val="bg2">
                  <a:lumMod val="10000"/>
                </a:schemeClr>
              </a:solidFill>
              <a:cs typeface="B Titr" panose="00000700000000000000" pitchFamily="2" charset="-78"/>
            </a:endParaRPr>
          </a:p>
        </p:txBody>
      </p:sp>
      <p:sp>
        <p:nvSpPr>
          <p:cNvPr id="8" name="Oval 7"/>
          <p:cNvSpPr/>
          <p:nvPr/>
        </p:nvSpPr>
        <p:spPr>
          <a:xfrm>
            <a:off x="270456" y="6207616"/>
            <a:ext cx="713730" cy="53447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t>2</a:t>
            </a:r>
            <a:endParaRPr lang="fa-IR" b="1" dirty="0"/>
          </a:p>
        </p:txBody>
      </p:sp>
      <p:pic>
        <p:nvPicPr>
          <p:cNvPr id="6" name="Picture 5"/>
          <p:cNvPicPr>
            <a:picLocks noChangeAspect="1"/>
          </p:cNvPicPr>
          <p:nvPr/>
        </p:nvPicPr>
        <p:blipFill>
          <a:blip r:embed="rId4"/>
          <a:stretch>
            <a:fillRect/>
          </a:stretch>
        </p:blipFill>
        <p:spPr>
          <a:xfrm>
            <a:off x="1799107" y="2395470"/>
            <a:ext cx="3549186" cy="2190476"/>
          </a:xfrm>
          <a:prstGeom prst="rect">
            <a:avLst/>
          </a:prstGeom>
        </p:spPr>
      </p:pic>
      <p:sp>
        <p:nvSpPr>
          <p:cNvPr id="7" name="Rounded Rectangle 6"/>
          <p:cNvSpPr/>
          <p:nvPr/>
        </p:nvSpPr>
        <p:spPr>
          <a:xfrm>
            <a:off x="984186" y="4724400"/>
            <a:ext cx="4723887" cy="1233055"/>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rtl="1"/>
            <a:r>
              <a:rPr lang="fa-IR" sz="2000" b="1" dirty="0">
                <a:ln w="0"/>
                <a:solidFill>
                  <a:schemeClr val="bg1"/>
                </a:solidFill>
                <a:effectLst>
                  <a:outerShdw blurRad="38100" dist="19050" dir="2700000" algn="tl" rotWithShape="0">
                    <a:schemeClr val="dk1">
                      <a:alpha val="40000"/>
                    </a:schemeClr>
                  </a:outerShdw>
                </a:effectLst>
                <a:latin typeface="Bkoodak"/>
              </a:rPr>
              <a:t>اگر می خواهی به شایستگی برسی باید از اینکه هستی حس بدی داشته باشی </a:t>
            </a:r>
            <a:r>
              <a:rPr lang="fa-IR" sz="2000" b="1" dirty="0" smtClean="0">
                <a:ln w="0"/>
                <a:solidFill>
                  <a:schemeClr val="bg1"/>
                </a:solidFill>
                <a:effectLst>
                  <a:outerShdw blurRad="38100" dist="19050" dir="2700000" algn="tl" rotWithShape="0">
                    <a:schemeClr val="dk1">
                      <a:alpha val="40000"/>
                    </a:schemeClr>
                  </a:outerShdw>
                </a:effectLst>
                <a:latin typeface="Bkoodak"/>
              </a:rPr>
              <a:t>   </a:t>
            </a:r>
          </a:p>
          <a:p>
            <a:pPr algn="just" rtl="1"/>
            <a:r>
              <a:rPr lang="fa-IR" sz="2000" b="1" dirty="0" smtClean="0">
                <a:ln w="0"/>
                <a:solidFill>
                  <a:schemeClr val="bg1"/>
                </a:solidFill>
                <a:effectLst>
                  <a:outerShdw blurRad="38100" dist="19050" dir="2700000" algn="tl" rotWithShape="0">
                    <a:schemeClr val="dk1">
                      <a:alpha val="40000"/>
                    </a:schemeClr>
                  </a:outerShdw>
                </a:effectLst>
                <a:latin typeface="Bkoodak"/>
              </a:rPr>
              <a:t>                                          هیوبرت </a:t>
            </a:r>
            <a:r>
              <a:rPr lang="fa-IR" sz="2000" b="1" dirty="0">
                <a:ln w="0"/>
                <a:solidFill>
                  <a:schemeClr val="bg1"/>
                </a:solidFill>
                <a:effectLst>
                  <a:outerShdw blurRad="38100" dist="19050" dir="2700000" algn="tl" rotWithShape="0">
                    <a:schemeClr val="dk1">
                      <a:alpha val="40000"/>
                    </a:schemeClr>
                  </a:outerShdw>
                </a:effectLst>
                <a:latin typeface="Bkoodak"/>
              </a:rPr>
              <a:t>دریفوس</a:t>
            </a:r>
            <a:endParaRPr lang="en-US" sz="2000" b="1" dirty="0">
              <a:ln w="0"/>
              <a:solidFill>
                <a:schemeClr val="bg1"/>
              </a:solidFill>
              <a:effectLst>
                <a:outerShdw blurRad="38100" dist="19050" dir="2700000" algn="tl" rotWithShape="0">
                  <a:schemeClr val="dk1">
                    <a:alpha val="40000"/>
                  </a:schemeClr>
                </a:outerShdw>
              </a:effectLst>
              <a:latin typeface="Bkoodak"/>
            </a:endParaRPr>
          </a:p>
        </p:txBody>
      </p:sp>
    </p:spTree>
    <p:custDataLst>
      <p:tags r:id="rId1"/>
    </p:custDataLst>
    <p:extLst>
      <p:ext uri="{BB962C8B-B14F-4D97-AF65-F5344CB8AC3E}">
        <p14:creationId xmlns:p14="http://schemas.microsoft.com/office/powerpoint/2010/main" val="4211657361"/>
      </p:ext>
    </p:extLst>
  </p:cSld>
  <p:clrMapOvr>
    <a:masterClrMapping/>
  </p:clrMapOvr>
  <mc:AlternateContent xmlns:mc="http://schemas.openxmlformats.org/markup-compatibility/2006" xmlns:p14="http://schemas.microsoft.com/office/powerpoint/2010/main">
    <mc:Choice Requires="p14">
      <p:transition spd="slow" p14:dur="2000" advClick="0" advTm="9277">
        <p:dissolve/>
      </p:transition>
    </mc:Choice>
    <mc:Fallback xmlns="">
      <p:transition spd="slow" advClick="0" advTm="9277">
        <p:dissolv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225155" y="4005924"/>
            <a:ext cx="5779054" cy="2736166"/>
          </a:xfrm>
          <a:prstGeom prst="rect">
            <a:avLst/>
          </a:prstGeom>
          <a:effectLst/>
        </p:spPr>
        <p:txBody>
          <a:bodyPr vert="horz" lIns="91440" tIns="45720" rIns="91440" bIns="45720" rtlCol="0" anchor="ctr">
            <a:normAutofit/>
          </a:bodyPr>
          <a:lstStyle>
            <a:lvl1pPr algn="ctr" defTabSz="457200" rtl="1" eaLnBrk="1" latinLnBrk="0" hangingPunct="1">
              <a:spcBef>
                <a:spcPct val="0"/>
              </a:spcBef>
              <a:buNone/>
              <a:defRPr sz="4000" kern="1200" cap="none">
                <a:ln w="3175" cmpd="sng">
                  <a:noFill/>
                </a:ln>
                <a:solidFill>
                  <a:schemeClr val="tx1"/>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endParaRPr lang="fa-IR" sz="2400" b="1" dirty="0" smtClean="0">
              <a:solidFill>
                <a:schemeClr val="bg2">
                  <a:lumMod val="10000"/>
                </a:schemeClr>
              </a:solidFill>
              <a:cs typeface="B Titr" panose="00000700000000000000" pitchFamily="2" charset="-78"/>
            </a:endParaRPr>
          </a:p>
          <a:p>
            <a:endParaRPr lang="fa-IR" sz="2400" b="1" dirty="0">
              <a:solidFill>
                <a:schemeClr val="bg2">
                  <a:lumMod val="10000"/>
                </a:schemeClr>
              </a:solidFill>
              <a:cs typeface="B Titr" panose="00000700000000000000" pitchFamily="2" charset="-78"/>
            </a:endParaRPr>
          </a:p>
          <a:p>
            <a:endParaRPr lang="fa-IR" sz="2400" b="1" dirty="0" smtClean="0">
              <a:solidFill>
                <a:schemeClr val="bg2">
                  <a:lumMod val="10000"/>
                </a:schemeClr>
              </a:solidFill>
              <a:cs typeface="B Titr" panose="00000700000000000000" pitchFamily="2" charset="-78"/>
            </a:endParaRPr>
          </a:p>
          <a:p>
            <a:endParaRPr lang="fa-IR" sz="5100" b="1" dirty="0">
              <a:solidFill>
                <a:srgbClr val="FF0000"/>
              </a:solidFill>
              <a:cs typeface="B Titr" panose="00000700000000000000" pitchFamily="2" charset="-78"/>
            </a:endParaRPr>
          </a:p>
          <a:p>
            <a:endParaRPr lang="fa-IR" sz="4100" b="1" dirty="0">
              <a:solidFill>
                <a:srgbClr val="30ACEC">
                  <a:lumMod val="75000"/>
                </a:srgbClr>
              </a:solidFill>
              <a:cs typeface="B Titr" panose="00000700000000000000" pitchFamily="2" charset="-78"/>
            </a:endParaRPr>
          </a:p>
          <a:p>
            <a:endParaRPr lang="fa-IR" sz="5100" b="1" dirty="0" smtClean="0">
              <a:solidFill>
                <a:srgbClr val="30ACEC">
                  <a:lumMod val="75000"/>
                </a:srgbClr>
              </a:solidFill>
              <a:cs typeface="B Titr" panose="00000700000000000000" pitchFamily="2" charset="-78"/>
            </a:endParaRPr>
          </a:p>
        </p:txBody>
      </p:sp>
      <p:sp>
        <p:nvSpPr>
          <p:cNvPr id="2" name="Rectangle 1"/>
          <p:cNvSpPr/>
          <p:nvPr/>
        </p:nvSpPr>
        <p:spPr>
          <a:xfrm>
            <a:off x="984187" y="489397"/>
            <a:ext cx="10349222" cy="1326524"/>
          </a:xfrm>
          <a:prstGeom prst="rect">
            <a:avLst/>
          </a:prstGeom>
          <a:solidFill>
            <a:schemeClr val="accent4">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4800" dirty="0" smtClean="0">
                <a:ln w="0"/>
                <a:solidFill>
                  <a:schemeClr val="tx1"/>
                </a:solidFill>
                <a:effectLst>
                  <a:outerShdw blurRad="38100" dist="19050" dir="2700000" algn="tl" rotWithShape="0">
                    <a:schemeClr val="dk1">
                      <a:alpha val="40000"/>
                    </a:schemeClr>
                  </a:outerShdw>
                </a:effectLst>
                <a:cs typeface="B Titr" panose="00000700000000000000" pitchFamily="2" charset="-78"/>
              </a:rPr>
              <a:t>اهداف</a:t>
            </a:r>
            <a:endParaRPr lang="fa-IR" sz="4800" dirty="0">
              <a:ln w="0"/>
              <a:solidFill>
                <a:schemeClr val="tx1"/>
              </a:solidFill>
              <a:effectLst>
                <a:outerShdw blurRad="38100" dist="19050" dir="2700000" algn="tl" rotWithShape="0">
                  <a:schemeClr val="dk1">
                    <a:alpha val="40000"/>
                  </a:schemeClr>
                </a:outerShdw>
              </a:effectLst>
              <a:cs typeface="B Titr" panose="00000700000000000000" pitchFamily="2" charset="-78"/>
            </a:endParaRPr>
          </a:p>
        </p:txBody>
      </p:sp>
      <p:sp>
        <p:nvSpPr>
          <p:cNvPr id="3" name="Rectangle 2"/>
          <p:cNvSpPr/>
          <p:nvPr/>
        </p:nvSpPr>
        <p:spPr>
          <a:xfrm>
            <a:off x="1171977" y="6207616"/>
            <a:ext cx="11020023" cy="650383"/>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cs typeface="B Titr" panose="00000700000000000000" pitchFamily="2" charset="-78"/>
              </a:rPr>
              <a:t>کلیه حقوق متعلق به مرکز سبز وزارت بهداشت درمان و آموزش پزشکی کشور است</a:t>
            </a:r>
            <a:endParaRPr lang="fa-IR" sz="2400" dirty="0">
              <a:cs typeface="B Titr" panose="00000700000000000000" pitchFamily="2" charset="-78"/>
            </a:endParaRPr>
          </a:p>
        </p:txBody>
      </p:sp>
      <p:sp>
        <p:nvSpPr>
          <p:cNvPr id="8" name="Oval 7"/>
          <p:cNvSpPr/>
          <p:nvPr/>
        </p:nvSpPr>
        <p:spPr>
          <a:xfrm>
            <a:off x="270456" y="6207616"/>
            <a:ext cx="713730" cy="53447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t>3</a:t>
            </a:r>
            <a:endParaRPr lang="fa-IR" b="1" dirty="0"/>
          </a:p>
        </p:txBody>
      </p:sp>
      <p:sp>
        <p:nvSpPr>
          <p:cNvPr id="6" name="Rectangle 5"/>
          <p:cNvSpPr/>
          <p:nvPr/>
        </p:nvSpPr>
        <p:spPr>
          <a:xfrm>
            <a:off x="746975" y="2349149"/>
            <a:ext cx="10367493" cy="954107"/>
          </a:xfrm>
          <a:prstGeom prst="rect">
            <a:avLst/>
          </a:prstGeom>
        </p:spPr>
        <p:txBody>
          <a:bodyPr wrap="square">
            <a:spAutoFit/>
          </a:bodyPr>
          <a:lstStyle/>
          <a:p>
            <a:pPr marL="457200" indent="-457200" algn="r" rtl="1">
              <a:buFont typeface="Wingdings" panose="05000000000000000000" pitchFamily="2" charset="2"/>
              <a:buChar char="v"/>
            </a:pPr>
            <a:r>
              <a:rPr lang="fa-IR" sz="2800" dirty="0" smtClean="0">
                <a:cs typeface="B Koodak" panose="00000700000000000000" pitchFamily="2" charset="-78"/>
              </a:rPr>
              <a:t>مقایسه پارادایم</a:t>
            </a:r>
            <a:r>
              <a:rPr lang="en-US" sz="2800" dirty="0">
                <a:cs typeface="B Koodak" panose="00000700000000000000" pitchFamily="2" charset="-78"/>
              </a:rPr>
              <a:t> </a:t>
            </a:r>
            <a:r>
              <a:rPr lang="fa-IR" sz="2800" dirty="0" smtClean="0">
                <a:cs typeface="B Koodak" panose="00000700000000000000" pitchFamily="2" charset="-78"/>
              </a:rPr>
              <a:t> های آموزشی </a:t>
            </a:r>
          </a:p>
          <a:p>
            <a:pPr marL="457200" indent="-457200" algn="r" rtl="1">
              <a:buFont typeface="Wingdings" panose="05000000000000000000" pitchFamily="2" charset="2"/>
              <a:buChar char="v"/>
            </a:pPr>
            <a:r>
              <a:rPr lang="fa-IR" sz="2800" dirty="0" smtClean="0">
                <a:cs typeface="B Koodak" panose="00000700000000000000" pitchFamily="2" charset="-78"/>
              </a:rPr>
              <a:t>کاربرد اصول و مبانی یاددهی یادگیری </a:t>
            </a:r>
          </a:p>
        </p:txBody>
      </p:sp>
    </p:spTree>
    <p:custDataLst>
      <p:tags r:id="rId1"/>
    </p:custDataLst>
    <p:extLst>
      <p:ext uri="{BB962C8B-B14F-4D97-AF65-F5344CB8AC3E}">
        <p14:creationId xmlns:p14="http://schemas.microsoft.com/office/powerpoint/2010/main" val="2616336974"/>
      </p:ext>
    </p:extLst>
  </p:cSld>
  <p:clrMapOvr>
    <a:masterClrMapping/>
  </p:clrMapOvr>
  <mc:AlternateContent xmlns:mc="http://schemas.openxmlformats.org/markup-compatibility/2006" xmlns:p14="http://schemas.microsoft.com/office/powerpoint/2010/main">
    <mc:Choice Requires="p14">
      <p:transition spd="slow" p14:dur="2000" advClick="0" advTm="9277">
        <p:dissolve/>
      </p:transition>
    </mc:Choice>
    <mc:Fallback xmlns="">
      <p:transition spd="slow" advClick="0" advTm="9277">
        <p:dissolv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225155" y="4005924"/>
            <a:ext cx="5779054" cy="2736166"/>
          </a:xfrm>
          <a:prstGeom prst="rect">
            <a:avLst/>
          </a:prstGeom>
          <a:effectLst/>
        </p:spPr>
        <p:txBody>
          <a:bodyPr vert="horz" lIns="91440" tIns="45720" rIns="91440" bIns="45720" rtlCol="0" anchor="ctr">
            <a:normAutofit/>
          </a:bodyPr>
          <a:lstStyle>
            <a:lvl1pPr algn="ctr" defTabSz="457200" rtl="1" eaLnBrk="1" latinLnBrk="0" hangingPunct="1">
              <a:spcBef>
                <a:spcPct val="0"/>
              </a:spcBef>
              <a:buNone/>
              <a:defRPr sz="4000" kern="1200" cap="none">
                <a:ln w="3175" cmpd="sng">
                  <a:noFill/>
                </a:ln>
                <a:solidFill>
                  <a:schemeClr val="tx1"/>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endParaRPr lang="fa-IR" sz="2400" b="1" dirty="0" smtClean="0">
              <a:solidFill>
                <a:schemeClr val="bg2">
                  <a:lumMod val="10000"/>
                </a:schemeClr>
              </a:solidFill>
              <a:cs typeface="B Titr" panose="00000700000000000000" pitchFamily="2" charset="-78"/>
            </a:endParaRPr>
          </a:p>
          <a:p>
            <a:endParaRPr lang="fa-IR" sz="2400" b="1" dirty="0">
              <a:solidFill>
                <a:schemeClr val="bg2">
                  <a:lumMod val="10000"/>
                </a:schemeClr>
              </a:solidFill>
              <a:cs typeface="B Titr" panose="00000700000000000000" pitchFamily="2" charset="-78"/>
            </a:endParaRPr>
          </a:p>
          <a:p>
            <a:endParaRPr lang="fa-IR" sz="2400" b="1" dirty="0" smtClean="0">
              <a:solidFill>
                <a:schemeClr val="bg2">
                  <a:lumMod val="10000"/>
                </a:schemeClr>
              </a:solidFill>
              <a:cs typeface="B Titr" panose="00000700000000000000" pitchFamily="2" charset="-78"/>
            </a:endParaRPr>
          </a:p>
          <a:p>
            <a:endParaRPr lang="fa-IR" sz="5100" b="1" dirty="0">
              <a:solidFill>
                <a:srgbClr val="FF0000"/>
              </a:solidFill>
              <a:cs typeface="B Titr" panose="00000700000000000000" pitchFamily="2" charset="-78"/>
            </a:endParaRPr>
          </a:p>
          <a:p>
            <a:endParaRPr lang="fa-IR" sz="4100" b="1" dirty="0">
              <a:solidFill>
                <a:srgbClr val="30ACEC">
                  <a:lumMod val="75000"/>
                </a:srgbClr>
              </a:solidFill>
              <a:cs typeface="B Titr" panose="00000700000000000000" pitchFamily="2" charset="-78"/>
            </a:endParaRPr>
          </a:p>
          <a:p>
            <a:endParaRPr lang="fa-IR" sz="5100" b="1" dirty="0" smtClean="0">
              <a:solidFill>
                <a:srgbClr val="30ACEC">
                  <a:lumMod val="75000"/>
                </a:srgbClr>
              </a:solidFill>
              <a:cs typeface="B Titr" panose="00000700000000000000" pitchFamily="2" charset="-78"/>
            </a:endParaRPr>
          </a:p>
        </p:txBody>
      </p:sp>
      <p:sp>
        <p:nvSpPr>
          <p:cNvPr id="8" name="Oval 7"/>
          <p:cNvSpPr/>
          <p:nvPr/>
        </p:nvSpPr>
        <p:spPr>
          <a:xfrm>
            <a:off x="270456" y="6207616"/>
            <a:ext cx="713730" cy="53447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t>6</a:t>
            </a:r>
            <a:endParaRPr lang="fa-IR" b="1" dirty="0"/>
          </a:p>
        </p:txBody>
      </p:sp>
      <p:sp>
        <p:nvSpPr>
          <p:cNvPr id="6" name="Rectangle 5"/>
          <p:cNvSpPr/>
          <p:nvPr/>
        </p:nvSpPr>
        <p:spPr>
          <a:xfrm>
            <a:off x="746975" y="2349149"/>
            <a:ext cx="10367493" cy="954107"/>
          </a:xfrm>
          <a:prstGeom prst="rect">
            <a:avLst/>
          </a:prstGeom>
        </p:spPr>
        <p:txBody>
          <a:bodyPr wrap="square">
            <a:spAutoFit/>
          </a:bodyPr>
          <a:lstStyle/>
          <a:p>
            <a:pPr algn="r" rtl="1"/>
            <a:endParaRPr lang="fa-IR" sz="2800" dirty="0">
              <a:cs typeface="B Koodak" panose="00000700000000000000" pitchFamily="2" charset="-78"/>
            </a:endParaRPr>
          </a:p>
          <a:p>
            <a:pPr algn="r" rtl="1"/>
            <a:endParaRPr lang="fa-IR" sz="2800" dirty="0">
              <a:cs typeface="B Koodak" panose="00000700000000000000" pitchFamily="2" charset="-78"/>
            </a:endParaRPr>
          </a:p>
        </p:txBody>
      </p:sp>
      <p:pic>
        <p:nvPicPr>
          <p:cNvPr id="4" name="Picture 3"/>
          <p:cNvPicPr>
            <a:picLocks noChangeAspect="1"/>
          </p:cNvPicPr>
          <p:nvPr/>
        </p:nvPicPr>
        <p:blipFill>
          <a:blip r:embed="rId4"/>
          <a:stretch>
            <a:fillRect/>
          </a:stretch>
        </p:blipFill>
        <p:spPr>
          <a:xfrm>
            <a:off x="984187" y="822961"/>
            <a:ext cx="10349222" cy="5268746"/>
          </a:xfrm>
          <a:prstGeom prst="rect">
            <a:avLst/>
          </a:prstGeom>
        </p:spPr>
      </p:pic>
    </p:spTree>
    <p:custDataLst>
      <p:tags r:id="rId1"/>
    </p:custDataLst>
    <p:extLst>
      <p:ext uri="{BB962C8B-B14F-4D97-AF65-F5344CB8AC3E}">
        <p14:creationId xmlns:p14="http://schemas.microsoft.com/office/powerpoint/2010/main" val="2925130744"/>
      </p:ext>
    </p:extLst>
  </p:cSld>
  <p:clrMapOvr>
    <a:masterClrMapping/>
  </p:clrMapOvr>
  <mc:AlternateContent xmlns:mc="http://schemas.openxmlformats.org/markup-compatibility/2006" xmlns:p14="http://schemas.microsoft.com/office/powerpoint/2010/main">
    <mc:Choice Requires="p14">
      <p:transition spd="slow" p14:dur="2000" advClick="0" advTm="9277">
        <p:dissolve/>
      </p:transition>
    </mc:Choice>
    <mc:Fallback xmlns="">
      <p:transition spd="slow" advClick="0" advTm="9277">
        <p:dissolv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225155" y="4005924"/>
            <a:ext cx="5779054" cy="2736166"/>
          </a:xfrm>
          <a:prstGeom prst="rect">
            <a:avLst/>
          </a:prstGeom>
          <a:effectLst/>
        </p:spPr>
        <p:txBody>
          <a:bodyPr vert="horz" lIns="91440" tIns="45720" rIns="91440" bIns="45720" rtlCol="0" anchor="ctr">
            <a:normAutofit/>
          </a:bodyPr>
          <a:lstStyle>
            <a:lvl1pPr algn="ctr" defTabSz="457200" rtl="1" eaLnBrk="1" latinLnBrk="0" hangingPunct="1">
              <a:spcBef>
                <a:spcPct val="0"/>
              </a:spcBef>
              <a:buNone/>
              <a:defRPr sz="4000" kern="1200" cap="none">
                <a:ln w="3175" cmpd="sng">
                  <a:noFill/>
                </a:ln>
                <a:solidFill>
                  <a:schemeClr val="tx1"/>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endParaRPr lang="fa-IR" sz="2400" b="1" dirty="0" smtClean="0">
              <a:solidFill>
                <a:schemeClr val="bg2">
                  <a:lumMod val="10000"/>
                </a:schemeClr>
              </a:solidFill>
              <a:cs typeface="B Titr" panose="00000700000000000000" pitchFamily="2" charset="-78"/>
            </a:endParaRPr>
          </a:p>
          <a:p>
            <a:endParaRPr lang="fa-IR" sz="2400" b="1" dirty="0">
              <a:solidFill>
                <a:schemeClr val="bg2">
                  <a:lumMod val="10000"/>
                </a:schemeClr>
              </a:solidFill>
              <a:cs typeface="B Titr" panose="00000700000000000000" pitchFamily="2" charset="-78"/>
            </a:endParaRPr>
          </a:p>
          <a:p>
            <a:endParaRPr lang="fa-IR" sz="2400" b="1" dirty="0" smtClean="0">
              <a:solidFill>
                <a:schemeClr val="bg2">
                  <a:lumMod val="10000"/>
                </a:schemeClr>
              </a:solidFill>
              <a:cs typeface="B Titr" panose="00000700000000000000" pitchFamily="2" charset="-78"/>
            </a:endParaRPr>
          </a:p>
          <a:p>
            <a:endParaRPr lang="fa-IR" sz="5100" b="1" dirty="0">
              <a:solidFill>
                <a:srgbClr val="FF0000"/>
              </a:solidFill>
              <a:cs typeface="B Titr" panose="00000700000000000000" pitchFamily="2" charset="-78"/>
            </a:endParaRPr>
          </a:p>
          <a:p>
            <a:endParaRPr lang="fa-IR" sz="4100" b="1" dirty="0">
              <a:solidFill>
                <a:srgbClr val="30ACEC">
                  <a:lumMod val="75000"/>
                </a:srgbClr>
              </a:solidFill>
              <a:cs typeface="B Titr" panose="00000700000000000000" pitchFamily="2" charset="-78"/>
            </a:endParaRPr>
          </a:p>
          <a:p>
            <a:endParaRPr lang="fa-IR" sz="5100" b="1" dirty="0" smtClean="0">
              <a:solidFill>
                <a:srgbClr val="30ACEC">
                  <a:lumMod val="75000"/>
                </a:srgbClr>
              </a:solidFill>
              <a:cs typeface="B Titr" panose="00000700000000000000" pitchFamily="2" charset="-78"/>
            </a:endParaRPr>
          </a:p>
        </p:txBody>
      </p:sp>
      <p:sp>
        <p:nvSpPr>
          <p:cNvPr id="2" name="Rectangle 1"/>
          <p:cNvSpPr/>
          <p:nvPr/>
        </p:nvSpPr>
        <p:spPr>
          <a:xfrm>
            <a:off x="984187" y="489397"/>
            <a:ext cx="10349222" cy="1326524"/>
          </a:xfrm>
          <a:prstGeom prst="rect">
            <a:avLst/>
          </a:prstGeom>
          <a:solidFill>
            <a:schemeClr val="accent4">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4800" dirty="0" smtClean="0">
                <a:ln w="0"/>
                <a:solidFill>
                  <a:schemeClr val="tx1"/>
                </a:solidFill>
                <a:effectLst>
                  <a:outerShdw blurRad="38100" dist="19050" dir="2700000" algn="tl" rotWithShape="0">
                    <a:schemeClr val="dk1">
                      <a:alpha val="40000"/>
                    </a:schemeClr>
                  </a:outerShdw>
                </a:effectLst>
                <a:cs typeface="B Titr" panose="00000700000000000000" pitchFamily="2" charset="-78"/>
              </a:rPr>
              <a:t>پارادایم های یاددهی یادگیری</a:t>
            </a:r>
            <a:endParaRPr lang="fa-IR" sz="4800" dirty="0">
              <a:ln w="0"/>
              <a:solidFill>
                <a:schemeClr val="tx1"/>
              </a:solidFill>
              <a:effectLst>
                <a:outerShdw blurRad="38100" dist="19050" dir="2700000" algn="tl" rotWithShape="0">
                  <a:schemeClr val="dk1">
                    <a:alpha val="40000"/>
                  </a:schemeClr>
                </a:outerShdw>
              </a:effectLst>
              <a:cs typeface="B Titr" panose="00000700000000000000" pitchFamily="2" charset="-78"/>
            </a:endParaRPr>
          </a:p>
        </p:txBody>
      </p:sp>
      <p:sp>
        <p:nvSpPr>
          <p:cNvPr id="8" name="Oval 7"/>
          <p:cNvSpPr/>
          <p:nvPr/>
        </p:nvSpPr>
        <p:spPr>
          <a:xfrm>
            <a:off x="270456" y="6207616"/>
            <a:ext cx="713730" cy="53447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t>4</a:t>
            </a:r>
            <a:endParaRPr lang="fa-IR" b="1" dirty="0"/>
          </a:p>
        </p:txBody>
      </p:sp>
      <p:graphicFrame>
        <p:nvGraphicFramePr>
          <p:cNvPr id="9" name="Table 8"/>
          <p:cNvGraphicFramePr>
            <a:graphicFrameLocks noGrp="1"/>
          </p:cNvGraphicFramePr>
          <p:nvPr>
            <p:extLst>
              <p:ext uri="{D42A27DB-BD31-4B8C-83A1-F6EECF244321}">
                <p14:modId xmlns:p14="http://schemas.microsoft.com/office/powerpoint/2010/main" val="767526304"/>
              </p:ext>
            </p:extLst>
          </p:nvPr>
        </p:nvGraphicFramePr>
        <p:xfrm>
          <a:off x="984188" y="1987117"/>
          <a:ext cx="10349221" cy="3705035"/>
        </p:xfrm>
        <a:graphic>
          <a:graphicData uri="http://schemas.openxmlformats.org/drawingml/2006/table">
            <a:tbl>
              <a:tblPr firstRow="1" bandRow="1">
                <a:tableStyleId>{5C22544A-7EE6-4342-B048-85BDC9FD1C3A}</a:tableStyleId>
              </a:tblPr>
              <a:tblGrid>
                <a:gridCol w="1763816">
                  <a:extLst>
                    <a:ext uri="{9D8B030D-6E8A-4147-A177-3AD203B41FA5}">
                      <a16:colId xmlns:a16="http://schemas.microsoft.com/office/drawing/2014/main" val="2001543150"/>
                    </a:ext>
                  </a:extLst>
                </a:gridCol>
                <a:gridCol w="1763816">
                  <a:extLst>
                    <a:ext uri="{9D8B030D-6E8A-4147-A177-3AD203B41FA5}">
                      <a16:colId xmlns:a16="http://schemas.microsoft.com/office/drawing/2014/main" val="2292295981"/>
                    </a:ext>
                  </a:extLst>
                </a:gridCol>
                <a:gridCol w="1763816">
                  <a:extLst>
                    <a:ext uri="{9D8B030D-6E8A-4147-A177-3AD203B41FA5}">
                      <a16:colId xmlns:a16="http://schemas.microsoft.com/office/drawing/2014/main" val="553217975"/>
                    </a:ext>
                  </a:extLst>
                </a:gridCol>
                <a:gridCol w="1763816">
                  <a:extLst>
                    <a:ext uri="{9D8B030D-6E8A-4147-A177-3AD203B41FA5}">
                      <a16:colId xmlns:a16="http://schemas.microsoft.com/office/drawing/2014/main" val="2841225909"/>
                    </a:ext>
                  </a:extLst>
                </a:gridCol>
                <a:gridCol w="1763816">
                  <a:extLst>
                    <a:ext uri="{9D8B030D-6E8A-4147-A177-3AD203B41FA5}">
                      <a16:colId xmlns:a16="http://schemas.microsoft.com/office/drawing/2014/main" val="1143302687"/>
                    </a:ext>
                  </a:extLst>
                </a:gridCol>
                <a:gridCol w="1530141">
                  <a:extLst>
                    <a:ext uri="{9D8B030D-6E8A-4147-A177-3AD203B41FA5}">
                      <a16:colId xmlns:a16="http://schemas.microsoft.com/office/drawing/2014/main" val="1755326309"/>
                    </a:ext>
                  </a:extLst>
                </a:gridCol>
              </a:tblGrid>
              <a:tr h="1470336">
                <a:tc>
                  <a:txBody>
                    <a:bodyPr/>
                    <a:lstStyle/>
                    <a:p>
                      <a:pPr marL="0" marR="0" algn="r" rtl="1">
                        <a:lnSpc>
                          <a:spcPct val="107000"/>
                        </a:lnSpc>
                        <a:spcBef>
                          <a:spcPts val="0"/>
                        </a:spcBef>
                        <a:spcAft>
                          <a:spcPts val="0"/>
                        </a:spcAft>
                      </a:pPr>
                      <a:r>
                        <a:rPr lang="ar-SA" sz="2400" b="1"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فرهنگ یادگیری مبتنی بر رقابت و فرد گرایی</a:t>
                      </a:r>
                      <a:endParaRPr lang="en-US" sz="2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a:solidFill>
                      <a:schemeClr val="accent2">
                        <a:lumMod val="20000"/>
                        <a:lumOff val="80000"/>
                      </a:schemeClr>
                    </a:solidFill>
                  </a:tcPr>
                </a:tc>
                <a:tc>
                  <a:txBody>
                    <a:bodyPr/>
                    <a:lstStyle/>
                    <a:p>
                      <a:pPr marL="0" marR="0" algn="r" rtl="1">
                        <a:lnSpc>
                          <a:spcPct val="107000"/>
                        </a:lnSpc>
                        <a:spcBef>
                          <a:spcPts val="0"/>
                        </a:spcBef>
                        <a:spcAft>
                          <a:spcPts val="0"/>
                        </a:spcAft>
                      </a:pPr>
                      <a:r>
                        <a:rPr lang="ar-SA" sz="2400" b="1" kern="1200"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توجه به ارائه مطالب و پوشش محتوا</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txBody>
                  <a:tcPr marL="0" marR="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ar-SA" sz="2400" b="1" kern="120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انتقال دانش از استاد به دانشجو</a:t>
                      </a:r>
                      <a:endParaRPr lang="en-US" sz="2400">
                        <a:effectLst/>
                        <a:latin typeface="Calibri" panose="020F0502020204030204" pitchFamily="34" charset="0"/>
                        <a:ea typeface="Calibri" panose="020F0502020204030204" pitchFamily="34" charset="0"/>
                        <a:cs typeface="B Nazanin" panose="00000400000000000000" pitchFamily="2" charset="-78"/>
                      </a:endParaRPr>
                    </a:p>
                  </a:txBody>
                  <a:tcPr>
                    <a:solidFill>
                      <a:schemeClr val="accent2">
                        <a:lumMod val="20000"/>
                        <a:lumOff val="80000"/>
                      </a:schemeClr>
                    </a:solidFill>
                  </a:tcPr>
                </a:tc>
                <a:tc>
                  <a:txBody>
                    <a:bodyPr/>
                    <a:lstStyle/>
                    <a:p>
                      <a:pPr marL="0" marR="0" algn="r" rtl="1">
                        <a:lnSpc>
                          <a:spcPct val="106000"/>
                        </a:lnSpc>
                        <a:spcBef>
                          <a:spcPts val="0"/>
                        </a:spcBef>
                        <a:spcAft>
                          <a:spcPts val="800"/>
                        </a:spcAft>
                      </a:pPr>
                      <a:r>
                        <a:rPr lang="ar-SA" sz="2400" b="1" kern="1200">
                          <a:solidFill>
                            <a:srgbClr val="000000"/>
                          </a:solidFill>
                          <a:effectLst/>
                          <a:latin typeface="Calibri" panose="020F0502020204030204" pitchFamily="34" charset="0"/>
                          <a:ea typeface="Calibri" panose="020F0502020204030204" pitchFamily="34" charset="0"/>
                          <a:cs typeface="B Nazanin" panose="00000400000000000000" pitchFamily="2" charset="-78"/>
                        </a:rPr>
                        <a:t>تمرکز بر یک رشته خاص</a:t>
                      </a:r>
                      <a:endParaRPr lang="en-US" sz="2400">
                        <a:effectLst/>
                        <a:latin typeface="Calibri" panose="020F0502020204030204" pitchFamily="34" charset="0"/>
                        <a:ea typeface="Calibri" panose="020F0502020204030204" pitchFamily="34" charset="0"/>
                        <a:cs typeface="B Nazanin" panose="00000400000000000000" pitchFamily="2" charset="-78"/>
                      </a:endParaRPr>
                    </a:p>
                  </a:txBody>
                  <a:tcPr marL="0" marR="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ar-SA" sz="2400" b="1" kern="120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دانشجو غیر فعال</a:t>
                      </a:r>
                      <a:endParaRPr lang="en-US" sz="2400">
                        <a:effectLst/>
                        <a:latin typeface="Calibri" panose="020F0502020204030204" pitchFamily="34" charset="0"/>
                        <a:ea typeface="Calibri" panose="020F0502020204030204" pitchFamily="34" charset="0"/>
                        <a:cs typeface="B Nazanin" panose="00000400000000000000" pitchFamily="2" charset="-78"/>
                      </a:endParaRPr>
                    </a:p>
                  </a:txBody>
                  <a:tcPr marL="0" marR="0" marT="0" marB="0">
                    <a:solidFill>
                      <a:schemeClr val="accent2">
                        <a:lumMod val="20000"/>
                        <a:lumOff val="80000"/>
                      </a:schemeClr>
                    </a:solidFill>
                  </a:tcPr>
                </a:tc>
                <a:tc>
                  <a:txBody>
                    <a:bodyPr/>
                    <a:lstStyle/>
                    <a:p>
                      <a:pPr marL="0" marR="0" algn="r" rtl="1">
                        <a:lnSpc>
                          <a:spcPct val="106000"/>
                        </a:lnSpc>
                        <a:spcBef>
                          <a:spcPts val="0"/>
                        </a:spcBef>
                        <a:spcAft>
                          <a:spcPts val="800"/>
                        </a:spcAft>
                      </a:pPr>
                      <a:r>
                        <a:rPr lang="fa-IR" sz="2400" b="1" kern="1200" dirty="0" smtClean="0">
                          <a:solidFill>
                            <a:srgbClr val="000000"/>
                          </a:solidFill>
                          <a:effectLst/>
                          <a:latin typeface="Calibri" panose="020F0502020204030204" pitchFamily="34" charset="0"/>
                          <a:ea typeface="Calibri" panose="020F0502020204030204" pitchFamily="34" charset="0"/>
                          <a:cs typeface="B Nazanin" panose="00000400000000000000" pitchFamily="2" charset="-78"/>
                        </a:rPr>
                        <a:t>پارادایم </a:t>
                      </a:r>
                      <a:r>
                        <a:rPr lang="ar-SA" sz="2400" b="1" kern="1200" dirty="0" smtClean="0">
                          <a:solidFill>
                            <a:srgbClr val="000000"/>
                          </a:solidFill>
                          <a:effectLst/>
                          <a:latin typeface="Calibri" panose="020F0502020204030204" pitchFamily="34" charset="0"/>
                          <a:ea typeface="Calibri" panose="020F0502020204030204" pitchFamily="34" charset="0"/>
                          <a:cs typeface="B Nazanin" panose="00000400000000000000" pitchFamily="2" charset="-78"/>
                        </a:rPr>
                        <a:t>استاد </a:t>
                      </a:r>
                      <a:r>
                        <a:rPr lang="ar-SA" sz="2400" b="1" kern="12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محور</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106000"/>
                        </a:lnSpc>
                        <a:spcBef>
                          <a:spcPts val="0"/>
                        </a:spcBef>
                        <a:spcAft>
                          <a:spcPts val="800"/>
                        </a:spcAft>
                      </a:pPr>
                      <a:r>
                        <a:rPr lang="en-US" sz="2400" b="1" kern="12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 </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txBody>
                  <a:tcPr>
                    <a:solidFill>
                      <a:schemeClr val="accent2">
                        <a:lumMod val="20000"/>
                        <a:lumOff val="80000"/>
                      </a:schemeClr>
                    </a:solidFill>
                  </a:tcPr>
                </a:tc>
                <a:extLst>
                  <a:ext uri="{0D108BD9-81ED-4DB2-BD59-A6C34878D82A}">
                    <a16:rowId xmlns:a16="http://schemas.microsoft.com/office/drawing/2014/main" val="1575766324"/>
                  </a:ext>
                </a:extLst>
              </a:tr>
              <a:tr h="1650863">
                <a:tc>
                  <a:txBody>
                    <a:bodyPr/>
                    <a:lstStyle/>
                    <a:p>
                      <a:pPr marL="0" marR="0" algn="r" rtl="1">
                        <a:lnSpc>
                          <a:spcPct val="107000"/>
                        </a:lnSpc>
                        <a:spcBef>
                          <a:spcPts val="0"/>
                        </a:spcBef>
                        <a:spcAft>
                          <a:spcPts val="0"/>
                        </a:spcAft>
                      </a:pPr>
                      <a:r>
                        <a:rPr lang="ar-SA" sz="2400" b="1" dirty="0">
                          <a:effectLst/>
                          <a:latin typeface="Calibri" panose="020F0502020204030204" pitchFamily="34" charset="0"/>
                          <a:ea typeface="Calibri" panose="020F0502020204030204" pitchFamily="34" charset="0"/>
                          <a:cs typeface="B Nazanin" panose="00000400000000000000" pitchFamily="2" charset="-78"/>
                        </a:rPr>
                        <a:t>فرهنگ یادگیری مبتنی همکاری و مشارکت و حمایت</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txBody>
                  <a:tcPr>
                    <a:solidFill>
                      <a:schemeClr val="accent2">
                        <a:lumMod val="20000"/>
                        <a:lumOff val="80000"/>
                      </a:schemeClr>
                    </a:solidFill>
                  </a:tcPr>
                </a:tc>
                <a:tc>
                  <a:txBody>
                    <a:bodyPr/>
                    <a:lstStyle/>
                    <a:p>
                      <a:pPr marL="0" marR="0" algn="r" rtl="1">
                        <a:lnSpc>
                          <a:spcPct val="107000"/>
                        </a:lnSpc>
                        <a:spcBef>
                          <a:spcPts val="0"/>
                        </a:spcBef>
                        <a:spcAft>
                          <a:spcPts val="0"/>
                        </a:spcAft>
                      </a:pPr>
                      <a:r>
                        <a:rPr lang="ar-SA" sz="2400" b="1" kern="1200"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تاکید بر استفاده و کاربرد مطالب برای حل مشکلات</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txBody>
                  <a:tcPr marL="0" marR="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ar-SA" sz="2400" b="1" kern="1200"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دانشجو کشف کننده دانش</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txBody>
                  <a:tcPr>
                    <a:solidFill>
                      <a:schemeClr val="accent2">
                        <a:lumMod val="20000"/>
                        <a:lumOff val="80000"/>
                      </a:schemeClr>
                    </a:solidFill>
                  </a:tcPr>
                </a:tc>
                <a:tc>
                  <a:txBody>
                    <a:bodyPr/>
                    <a:lstStyle/>
                    <a:p>
                      <a:pPr marL="0" marR="0" algn="r" rtl="1">
                        <a:lnSpc>
                          <a:spcPct val="106000"/>
                        </a:lnSpc>
                        <a:spcBef>
                          <a:spcPts val="0"/>
                        </a:spcBef>
                        <a:spcAft>
                          <a:spcPts val="800"/>
                        </a:spcAft>
                      </a:pPr>
                      <a:r>
                        <a:rPr lang="ar-SA" sz="2400" b="1" kern="12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تمرکز بر آموزش بین رشته ای</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txBody>
                  <a:tcPr marL="0" marR="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ar-SA" sz="2400" b="1" kern="1200" dirty="0">
                          <a:solidFill>
                            <a:srgbClr val="000000"/>
                          </a:solidFill>
                          <a:effectLst/>
                          <a:latin typeface="Calibri" panose="020F0502020204030204" pitchFamily="34" charset="0"/>
                          <a:ea typeface="Times New Roman" panose="02020603050405020304" pitchFamily="18" charset="0"/>
                          <a:cs typeface="B Nazanin" panose="00000400000000000000" pitchFamily="2" charset="-78"/>
                        </a:rPr>
                        <a:t>دانشجو فعال</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txBody>
                  <a:tcPr marL="0" marR="0" marT="0" marB="0">
                    <a:solidFill>
                      <a:schemeClr val="accent2">
                        <a:lumMod val="20000"/>
                        <a:lumOff val="80000"/>
                      </a:schemeClr>
                    </a:solidFill>
                  </a:tcPr>
                </a:tc>
                <a:tc>
                  <a:txBody>
                    <a:bodyPr/>
                    <a:lstStyle/>
                    <a:p>
                      <a:pPr marL="0" marR="0" algn="r" rtl="1">
                        <a:lnSpc>
                          <a:spcPct val="106000"/>
                        </a:lnSpc>
                        <a:spcBef>
                          <a:spcPts val="0"/>
                        </a:spcBef>
                        <a:spcAft>
                          <a:spcPts val="800"/>
                        </a:spcAft>
                      </a:pPr>
                      <a:r>
                        <a:rPr lang="en-US" sz="2400" b="1" kern="12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 </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p>
                      <a:pPr marL="0" marR="0" algn="r" rtl="1">
                        <a:lnSpc>
                          <a:spcPct val="106000"/>
                        </a:lnSpc>
                        <a:spcBef>
                          <a:spcPts val="0"/>
                        </a:spcBef>
                        <a:spcAft>
                          <a:spcPts val="800"/>
                        </a:spcAft>
                      </a:pPr>
                      <a:r>
                        <a:rPr lang="fa-IR" sz="2400" b="1" kern="1200" dirty="0" smtClean="0">
                          <a:solidFill>
                            <a:srgbClr val="000000"/>
                          </a:solidFill>
                          <a:effectLst/>
                          <a:latin typeface="Calibri" panose="020F0502020204030204" pitchFamily="34" charset="0"/>
                          <a:ea typeface="Calibri" panose="020F0502020204030204" pitchFamily="34" charset="0"/>
                          <a:cs typeface="B Nazanin" panose="00000400000000000000" pitchFamily="2" charset="-78"/>
                        </a:rPr>
                        <a:t>پارادایم </a:t>
                      </a:r>
                      <a:r>
                        <a:rPr lang="ar-SA" sz="2400" b="1" kern="1200" dirty="0" smtClean="0">
                          <a:solidFill>
                            <a:srgbClr val="000000"/>
                          </a:solidFill>
                          <a:effectLst/>
                          <a:latin typeface="Calibri" panose="020F0502020204030204" pitchFamily="34" charset="0"/>
                          <a:ea typeface="Calibri" panose="020F0502020204030204" pitchFamily="34" charset="0"/>
                          <a:cs typeface="B Nazanin" panose="00000400000000000000" pitchFamily="2" charset="-78"/>
                        </a:rPr>
                        <a:t> </a:t>
                      </a:r>
                      <a:r>
                        <a:rPr lang="ar-SA" sz="2400" b="1" kern="12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دانشجو محور</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txBody>
                  <a:tcPr>
                    <a:solidFill>
                      <a:schemeClr val="accent2">
                        <a:lumMod val="20000"/>
                        <a:lumOff val="80000"/>
                      </a:schemeClr>
                    </a:solidFill>
                  </a:tcPr>
                </a:tc>
                <a:extLst>
                  <a:ext uri="{0D108BD9-81ED-4DB2-BD59-A6C34878D82A}">
                    <a16:rowId xmlns:a16="http://schemas.microsoft.com/office/drawing/2014/main" val="1603579336"/>
                  </a:ext>
                </a:extLst>
              </a:tr>
            </a:tbl>
          </a:graphicData>
        </a:graphic>
      </p:graphicFrame>
    </p:spTree>
    <p:custDataLst>
      <p:tags r:id="rId1"/>
    </p:custDataLst>
    <p:extLst>
      <p:ext uri="{BB962C8B-B14F-4D97-AF65-F5344CB8AC3E}">
        <p14:creationId xmlns:p14="http://schemas.microsoft.com/office/powerpoint/2010/main" val="568340613"/>
      </p:ext>
    </p:extLst>
  </p:cSld>
  <p:clrMapOvr>
    <a:masterClrMapping/>
  </p:clrMapOvr>
  <mc:AlternateContent xmlns:mc="http://schemas.openxmlformats.org/markup-compatibility/2006" xmlns:p14="http://schemas.microsoft.com/office/powerpoint/2010/main">
    <mc:Choice Requires="p14">
      <p:transition spd="slow" p14:dur="2000" advClick="0" advTm="9277">
        <p:dissolve/>
      </p:transition>
    </mc:Choice>
    <mc:Fallback xmlns="">
      <p:transition spd="slow" advClick="0" advTm="9277">
        <p:dissolv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225155" y="4005924"/>
            <a:ext cx="5779054" cy="2736166"/>
          </a:xfrm>
          <a:prstGeom prst="rect">
            <a:avLst/>
          </a:prstGeom>
          <a:effectLst/>
        </p:spPr>
        <p:txBody>
          <a:bodyPr vert="horz" lIns="91440" tIns="45720" rIns="91440" bIns="45720" rtlCol="0" anchor="ctr">
            <a:normAutofit/>
          </a:bodyPr>
          <a:lstStyle>
            <a:lvl1pPr algn="ctr" defTabSz="457200" rtl="1" eaLnBrk="1" latinLnBrk="0" hangingPunct="1">
              <a:spcBef>
                <a:spcPct val="0"/>
              </a:spcBef>
              <a:buNone/>
              <a:defRPr sz="4000" kern="1200" cap="none">
                <a:ln w="3175" cmpd="sng">
                  <a:noFill/>
                </a:ln>
                <a:solidFill>
                  <a:schemeClr val="tx1"/>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endParaRPr lang="fa-IR" sz="2400" b="1" dirty="0" smtClean="0">
              <a:solidFill>
                <a:schemeClr val="bg2">
                  <a:lumMod val="10000"/>
                </a:schemeClr>
              </a:solidFill>
              <a:cs typeface="B Titr" panose="00000700000000000000" pitchFamily="2" charset="-78"/>
            </a:endParaRPr>
          </a:p>
          <a:p>
            <a:endParaRPr lang="fa-IR" sz="2400" b="1" dirty="0">
              <a:solidFill>
                <a:schemeClr val="bg2">
                  <a:lumMod val="10000"/>
                </a:schemeClr>
              </a:solidFill>
              <a:cs typeface="B Titr" panose="00000700000000000000" pitchFamily="2" charset="-78"/>
            </a:endParaRPr>
          </a:p>
          <a:p>
            <a:endParaRPr lang="fa-IR" sz="2400" b="1" dirty="0" smtClean="0">
              <a:solidFill>
                <a:schemeClr val="bg2">
                  <a:lumMod val="10000"/>
                </a:schemeClr>
              </a:solidFill>
              <a:cs typeface="B Titr" panose="00000700000000000000" pitchFamily="2" charset="-78"/>
            </a:endParaRPr>
          </a:p>
          <a:p>
            <a:endParaRPr lang="fa-IR" sz="5100" b="1" dirty="0">
              <a:solidFill>
                <a:srgbClr val="FF0000"/>
              </a:solidFill>
              <a:cs typeface="B Titr" panose="00000700000000000000" pitchFamily="2" charset="-78"/>
            </a:endParaRPr>
          </a:p>
          <a:p>
            <a:endParaRPr lang="fa-IR" sz="4100" b="1" dirty="0">
              <a:solidFill>
                <a:srgbClr val="30ACEC">
                  <a:lumMod val="75000"/>
                </a:srgbClr>
              </a:solidFill>
              <a:cs typeface="B Titr" panose="00000700000000000000" pitchFamily="2" charset="-78"/>
            </a:endParaRPr>
          </a:p>
          <a:p>
            <a:endParaRPr lang="fa-IR" sz="5100" b="1" dirty="0" smtClean="0">
              <a:solidFill>
                <a:srgbClr val="30ACEC">
                  <a:lumMod val="75000"/>
                </a:srgbClr>
              </a:solidFill>
              <a:cs typeface="B Titr" panose="00000700000000000000" pitchFamily="2" charset="-78"/>
            </a:endParaRPr>
          </a:p>
        </p:txBody>
      </p:sp>
      <p:sp>
        <p:nvSpPr>
          <p:cNvPr id="2" name="Rectangle 1"/>
          <p:cNvSpPr/>
          <p:nvPr/>
        </p:nvSpPr>
        <p:spPr>
          <a:xfrm>
            <a:off x="984187" y="489397"/>
            <a:ext cx="10349222" cy="1326524"/>
          </a:xfrm>
          <a:prstGeom prst="rect">
            <a:avLst/>
          </a:prstGeom>
          <a:solidFill>
            <a:schemeClr val="accent4">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4800" dirty="0" smtClean="0">
              <a:ln w="0"/>
              <a:solidFill>
                <a:schemeClr val="tx1"/>
              </a:solidFill>
              <a:effectLst>
                <a:outerShdw blurRad="38100" dist="19050" dir="2700000" algn="tl" rotWithShape="0">
                  <a:schemeClr val="dk1">
                    <a:alpha val="40000"/>
                  </a:schemeClr>
                </a:outerShdw>
              </a:effectLst>
              <a:cs typeface="B Titr" panose="00000700000000000000" pitchFamily="2" charset="-78"/>
            </a:endParaRPr>
          </a:p>
          <a:p>
            <a:pPr algn="ctr"/>
            <a:r>
              <a:rPr lang="fa-IR" sz="4800" dirty="0" smtClean="0">
                <a:ln w="0"/>
                <a:solidFill>
                  <a:schemeClr val="tx1"/>
                </a:solidFill>
                <a:effectLst>
                  <a:outerShdw blurRad="38100" dist="19050" dir="2700000" algn="tl" rotWithShape="0">
                    <a:schemeClr val="dk1">
                      <a:alpha val="40000"/>
                    </a:schemeClr>
                  </a:outerShdw>
                </a:effectLst>
                <a:cs typeface="B Titr" panose="00000700000000000000" pitchFamily="2" charset="-78"/>
              </a:rPr>
              <a:t>تفاوت روش استاد </a:t>
            </a:r>
            <a:r>
              <a:rPr lang="fa-IR" sz="4800" dirty="0" smtClean="0">
                <a:ln w="0"/>
                <a:solidFill>
                  <a:schemeClr val="tx1"/>
                </a:solidFill>
                <a:effectLst>
                  <a:outerShdw blurRad="38100" dist="19050" dir="2700000" algn="tl" rotWithShape="0">
                    <a:schemeClr val="dk1">
                      <a:alpha val="40000"/>
                    </a:schemeClr>
                  </a:outerShdw>
                </a:effectLst>
                <a:cs typeface="B Titr" panose="00000700000000000000" pitchFamily="2" charset="-78"/>
              </a:rPr>
              <a:t>محور و دانشجو محور</a:t>
            </a:r>
          </a:p>
          <a:p>
            <a:pPr algn="ctr"/>
            <a:r>
              <a:rPr lang="en-US" sz="4800" dirty="0" smtClean="0">
                <a:ln w="0"/>
                <a:solidFill>
                  <a:schemeClr val="tx1"/>
                </a:solidFill>
                <a:effectLst>
                  <a:outerShdw blurRad="38100" dist="19050" dir="2700000" algn="tl" rotWithShape="0">
                    <a:schemeClr val="dk1">
                      <a:alpha val="40000"/>
                    </a:schemeClr>
                  </a:outerShdw>
                </a:effectLst>
                <a:cs typeface="B Titr" panose="00000700000000000000" pitchFamily="2" charset="-78"/>
              </a:rPr>
              <a:t> </a:t>
            </a:r>
            <a:r>
              <a:rPr lang="fa-IR" sz="4800" dirty="0" smtClean="0">
                <a:ln w="0"/>
                <a:solidFill>
                  <a:schemeClr val="tx1"/>
                </a:solidFill>
                <a:effectLst>
                  <a:outerShdw blurRad="38100" dist="19050" dir="2700000" algn="tl" rotWithShape="0">
                    <a:schemeClr val="dk1">
                      <a:alpha val="40000"/>
                    </a:schemeClr>
                  </a:outerShdw>
                </a:effectLst>
                <a:cs typeface="B Titr" panose="00000700000000000000" pitchFamily="2" charset="-78"/>
              </a:rPr>
              <a:t> </a:t>
            </a:r>
            <a:r>
              <a:rPr lang="en-US" sz="4800" dirty="0" smtClean="0">
                <a:ln w="0"/>
                <a:solidFill>
                  <a:schemeClr val="tx1"/>
                </a:solidFill>
                <a:effectLst>
                  <a:outerShdw blurRad="38100" dist="19050" dir="2700000" algn="tl" rotWithShape="0">
                    <a:schemeClr val="dk1">
                      <a:alpha val="40000"/>
                    </a:schemeClr>
                  </a:outerShdw>
                </a:effectLst>
                <a:cs typeface="B Titr" panose="00000700000000000000" pitchFamily="2" charset="-78"/>
              </a:rPr>
              <a:t> </a:t>
            </a:r>
            <a:endParaRPr lang="fa-IR" sz="4800" dirty="0">
              <a:ln w="0"/>
              <a:solidFill>
                <a:schemeClr val="tx1"/>
              </a:solidFill>
              <a:effectLst>
                <a:outerShdw blurRad="38100" dist="19050" dir="2700000" algn="tl" rotWithShape="0">
                  <a:schemeClr val="dk1">
                    <a:alpha val="40000"/>
                  </a:schemeClr>
                </a:outerShdw>
              </a:effectLst>
              <a:cs typeface="B Titr" panose="00000700000000000000" pitchFamily="2" charset="-78"/>
            </a:endParaRPr>
          </a:p>
        </p:txBody>
      </p:sp>
      <p:sp>
        <p:nvSpPr>
          <p:cNvPr id="8" name="Oval 7"/>
          <p:cNvSpPr/>
          <p:nvPr/>
        </p:nvSpPr>
        <p:spPr>
          <a:xfrm>
            <a:off x="270456" y="6207616"/>
            <a:ext cx="713730" cy="53447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t>5</a:t>
            </a:r>
          </a:p>
        </p:txBody>
      </p:sp>
      <p:graphicFrame>
        <p:nvGraphicFramePr>
          <p:cNvPr id="3" name="Table 2"/>
          <p:cNvGraphicFramePr>
            <a:graphicFrameLocks noGrp="1"/>
          </p:cNvGraphicFramePr>
          <p:nvPr>
            <p:extLst>
              <p:ext uri="{D42A27DB-BD31-4B8C-83A1-F6EECF244321}">
                <p14:modId xmlns:p14="http://schemas.microsoft.com/office/powerpoint/2010/main" val="1705180109"/>
              </p:ext>
            </p:extLst>
          </p:nvPr>
        </p:nvGraphicFramePr>
        <p:xfrm>
          <a:off x="984186" y="1815921"/>
          <a:ext cx="10349223" cy="4904836"/>
        </p:xfrm>
        <a:graphic>
          <a:graphicData uri="http://schemas.openxmlformats.org/drawingml/2006/table">
            <a:tbl>
              <a:tblPr firstRow="1" bandRow="1">
                <a:tableStyleId>{5C22544A-7EE6-4342-B048-85BDC9FD1C3A}</a:tableStyleId>
              </a:tblPr>
              <a:tblGrid>
                <a:gridCol w="6905001">
                  <a:extLst>
                    <a:ext uri="{9D8B030D-6E8A-4147-A177-3AD203B41FA5}">
                      <a16:colId xmlns:a16="http://schemas.microsoft.com/office/drawing/2014/main" val="305221504"/>
                    </a:ext>
                  </a:extLst>
                </a:gridCol>
                <a:gridCol w="2088473">
                  <a:extLst>
                    <a:ext uri="{9D8B030D-6E8A-4147-A177-3AD203B41FA5}">
                      <a16:colId xmlns:a16="http://schemas.microsoft.com/office/drawing/2014/main" val="3463512559"/>
                    </a:ext>
                  </a:extLst>
                </a:gridCol>
                <a:gridCol w="1355749">
                  <a:extLst>
                    <a:ext uri="{9D8B030D-6E8A-4147-A177-3AD203B41FA5}">
                      <a16:colId xmlns:a16="http://schemas.microsoft.com/office/drawing/2014/main" val="2168596353"/>
                    </a:ext>
                  </a:extLst>
                </a:gridCol>
              </a:tblGrid>
              <a:tr h="1108075">
                <a:tc>
                  <a:txBody>
                    <a:bodyPr/>
                    <a:lstStyle/>
                    <a:p>
                      <a:pPr marL="0" marR="0" algn="r" rtl="1">
                        <a:lnSpc>
                          <a:spcPct val="107000"/>
                        </a:lnSpc>
                        <a:spcBef>
                          <a:spcPts val="0"/>
                        </a:spcBef>
                        <a:spcAft>
                          <a:spcPts val="800"/>
                        </a:spcAft>
                      </a:pPr>
                      <a:r>
                        <a:rPr lang="fa-IR" sz="2400" b="1" dirty="0" smtClean="0">
                          <a:solidFill>
                            <a:schemeClr val="tx1"/>
                          </a:solidFill>
                          <a:effectLst/>
                          <a:latin typeface="N nazanin"/>
                          <a:ea typeface="Calibri" panose="020F0502020204030204" pitchFamily="34" charset="0"/>
                          <a:cs typeface="Arial" panose="020B0604020202020204" pitchFamily="34" charset="0"/>
                        </a:rPr>
                        <a:t>دانشجو محور</a:t>
                      </a:r>
                      <a:endParaRPr lang="en-US" sz="2400" b="1" dirty="0">
                        <a:solidFill>
                          <a:schemeClr val="tx1"/>
                        </a:solidFill>
                        <a:effectLst/>
                        <a:latin typeface="N nazanin"/>
                        <a:ea typeface="Calibri" panose="020F0502020204030204" pitchFamily="34" charset="0"/>
                        <a:cs typeface="Arial" panose="020B0604020202020204" pitchFamily="34" charset="0"/>
                      </a:endParaRPr>
                    </a:p>
                  </a:txBody>
                  <a:tcPr marL="60325" marR="60325" marT="29845" marB="29845">
                    <a:solidFill>
                      <a:schemeClr val="accent2">
                        <a:lumMod val="20000"/>
                        <a:lumOff val="80000"/>
                      </a:schemeClr>
                    </a:solidFill>
                  </a:tcPr>
                </a:tc>
                <a:tc>
                  <a:txBody>
                    <a:bodyPr/>
                    <a:lstStyle/>
                    <a:p>
                      <a:pPr marL="0" marR="0" algn="r" rtl="1">
                        <a:lnSpc>
                          <a:spcPct val="107000"/>
                        </a:lnSpc>
                        <a:spcBef>
                          <a:spcPts val="0"/>
                        </a:spcBef>
                        <a:spcAft>
                          <a:spcPts val="800"/>
                        </a:spcAft>
                      </a:pPr>
                      <a:r>
                        <a:rPr lang="ar-SA" sz="2400" b="1">
                          <a:solidFill>
                            <a:schemeClr val="tx1"/>
                          </a:solidFill>
                          <a:effectLst/>
                          <a:latin typeface="N nazanin"/>
                        </a:rPr>
                        <a:t>استاد محور</a:t>
                      </a:r>
                      <a:endParaRPr lang="en-US" sz="2400" b="1">
                        <a:solidFill>
                          <a:schemeClr val="tx1"/>
                        </a:solidFill>
                        <a:effectLst/>
                        <a:latin typeface="N nazanin"/>
                        <a:ea typeface="Calibri" panose="020F0502020204030204" pitchFamily="34" charset="0"/>
                        <a:cs typeface="Arial" panose="020B0604020202020204" pitchFamily="34" charset="0"/>
                      </a:endParaRPr>
                    </a:p>
                  </a:txBody>
                  <a:tcPr marL="60325" marR="60325" marT="29845" marB="29845">
                    <a:solidFill>
                      <a:schemeClr val="accent2">
                        <a:lumMod val="20000"/>
                        <a:lumOff val="80000"/>
                      </a:schemeClr>
                    </a:solidFill>
                  </a:tcPr>
                </a:tc>
                <a:tc>
                  <a:txBody>
                    <a:bodyPr/>
                    <a:lstStyle/>
                    <a:p>
                      <a:pPr marL="0" marR="0" rtl="1">
                        <a:lnSpc>
                          <a:spcPct val="107000"/>
                        </a:lnSpc>
                        <a:spcBef>
                          <a:spcPts val="0"/>
                        </a:spcBef>
                        <a:spcAft>
                          <a:spcPts val="800"/>
                        </a:spcAft>
                      </a:pPr>
                      <a:r>
                        <a:rPr lang="fa-IR" sz="2400" b="1">
                          <a:solidFill>
                            <a:schemeClr val="tx1"/>
                          </a:solidFill>
                          <a:effectLst/>
                          <a:latin typeface="N nazanin"/>
                        </a:rPr>
                        <a:t> </a:t>
                      </a:r>
                      <a:endParaRPr lang="en-US" sz="2400" b="1">
                        <a:solidFill>
                          <a:schemeClr val="tx1"/>
                        </a:solidFill>
                        <a:effectLst/>
                        <a:latin typeface="N nazanin"/>
                        <a:ea typeface="Calibri" panose="020F0502020204030204" pitchFamily="34" charset="0"/>
                        <a:cs typeface="Arial" panose="020B0604020202020204" pitchFamily="34" charset="0"/>
                      </a:endParaRPr>
                    </a:p>
                  </a:txBody>
                  <a:tcPr marL="60325" marR="60325" marT="29845" marB="29845">
                    <a:solidFill>
                      <a:schemeClr val="accent2">
                        <a:lumMod val="20000"/>
                        <a:lumOff val="80000"/>
                      </a:schemeClr>
                    </a:solidFill>
                  </a:tcPr>
                </a:tc>
                <a:extLst>
                  <a:ext uri="{0D108BD9-81ED-4DB2-BD59-A6C34878D82A}">
                    <a16:rowId xmlns:a16="http://schemas.microsoft.com/office/drawing/2014/main" val="907163051"/>
                  </a:ext>
                </a:extLst>
              </a:tr>
              <a:tr h="1108075">
                <a:tc>
                  <a:txBody>
                    <a:bodyPr/>
                    <a:lstStyle/>
                    <a:p>
                      <a:pPr marL="0" marR="0" algn="r" rtl="1">
                        <a:lnSpc>
                          <a:spcPct val="107000"/>
                        </a:lnSpc>
                        <a:spcBef>
                          <a:spcPts val="0"/>
                        </a:spcBef>
                        <a:spcAft>
                          <a:spcPts val="800"/>
                        </a:spcAft>
                      </a:pPr>
                      <a:r>
                        <a:rPr lang="fa-IR" sz="2400" b="1" dirty="0">
                          <a:solidFill>
                            <a:schemeClr val="tx1"/>
                          </a:solidFill>
                          <a:effectLst/>
                          <a:latin typeface="N nazanin"/>
                          <a:cs typeface="B Nazanin" panose="00000400000000000000" pitchFamily="2" charset="-78"/>
                        </a:rPr>
                        <a:t>دانشجو </a:t>
                      </a:r>
                      <a:r>
                        <a:rPr lang="ar-SA" sz="2400" b="1" dirty="0">
                          <a:solidFill>
                            <a:schemeClr val="tx1"/>
                          </a:solidFill>
                          <a:effectLst/>
                          <a:latin typeface="N nazanin"/>
                          <a:cs typeface="B Nazanin" panose="00000400000000000000" pitchFamily="2" charset="-78"/>
                        </a:rPr>
                        <a:t>یاد میگیرد که چگونه مطالب را به کار ببرد تا در حل مشکلات استفاده کند</a:t>
                      </a:r>
                      <a:endParaRPr lang="en-US" sz="2400" b="1" dirty="0">
                        <a:solidFill>
                          <a:schemeClr val="tx1"/>
                        </a:solidFill>
                        <a:effectLst/>
                        <a:latin typeface="N nazanin"/>
                        <a:cs typeface="B Nazanin" panose="00000400000000000000" pitchFamily="2" charset="-78"/>
                      </a:endParaRPr>
                    </a:p>
                    <a:p>
                      <a:pPr marL="0" marR="0" algn="r" rtl="1">
                        <a:lnSpc>
                          <a:spcPct val="107000"/>
                        </a:lnSpc>
                        <a:spcBef>
                          <a:spcPts val="0"/>
                        </a:spcBef>
                        <a:spcAft>
                          <a:spcPts val="800"/>
                        </a:spcAft>
                      </a:pPr>
                      <a:r>
                        <a:rPr lang="ar-SA" sz="2400" b="1" dirty="0">
                          <a:solidFill>
                            <a:schemeClr val="tx1"/>
                          </a:solidFill>
                          <a:effectLst/>
                          <a:latin typeface="N nazanin"/>
                          <a:cs typeface="B Nazanin" panose="00000400000000000000" pitchFamily="2" charset="-78"/>
                        </a:rPr>
                        <a:t>مهارتهای ارتباطی</a:t>
                      </a:r>
                      <a:endParaRPr lang="en-US" sz="2400" b="1" dirty="0">
                        <a:solidFill>
                          <a:schemeClr val="tx1"/>
                        </a:solidFill>
                        <a:effectLst/>
                        <a:latin typeface="N nazanin"/>
                        <a:ea typeface="Calibri" panose="020F0502020204030204" pitchFamily="34" charset="0"/>
                        <a:cs typeface="B Nazanin" panose="00000400000000000000" pitchFamily="2" charset="-78"/>
                      </a:endParaRPr>
                    </a:p>
                  </a:txBody>
                  <a:tcPr marL="60325" marR="60325" marT="29845" marB="29845">
                    <a:solidFill>
                      <a:schemeClr val="accent2">
                        <a:lumMod val="20000"/>
                        <a:lumOff val="80000"/>
                      </a:schemeClr>
                    </a:solidFill>
                  </a:tcPr>
                </a:tc>
                <a:tc>
                  <a:txBody>
                    <a:bodyPr/>
                    <a:lstStyle/>
                    <a:p>
                      <a:pPr marL="0" marR="0" algn="r" rtl="1">
                        <a:lnSpc>
                          <a:spcPct val="107000"/>
                        </a:lnSpc>
                        <a:spcBef>
                          <a:spcPts val="0"/>
                        </a:spcBef>
                        <a:spcAft>
                          <a:spcPts val="800"/>
                        </a:spcAft>
                      </a:pPr>
                      <a:r>
                        <a:rPr lang="ar-SA" sz="2400" b="1">
                          <a:solidFill>
                            <a:schemeClr val="tx1"/>
                          </a:solidFill>
                          <a:effectLst/>
                          <a:latin typeface="N nazanin"/>
                          <a:cs typeface="B Nazanin" panose="00000400000000000000" pitchFamily="2" charset="-78"/>
                        </a:rPr>
                        <a:t>در بر گیرنده محتوا</a:t>
                      </a:r>
                      <a:endParaRPr lang="en-US" sz="2400" b="1">
                        <a:solidFill>
                          <a:schemeClr val="tx1"/>
                        </a:solidFill>
                        <a:effectLst/>
                        <a:latin typeface="N nazanin"/>
                        <a:ea typeface="Calibri" panose="020F0502020204030204" pitchFamily="34" charset="0"/>
                        <a:cs typeface="B Nazanin" panose="00000400000000000000" pitchFamily="2" charset="-78"/>
                      </a:endParaRPr>
                    </a:p>
                  </a:txBody>
                  <a:tcPr marL="60325" marR="60325" marT="29845" marB="29845">
                    <a:solidFill>
                      <a:schemeClr val="accent2">
                        <a:lumMod val="20000"/>
                        <a:lumOff val="80000"/>
                      </a:schemeClr>
                    </a:solidFill>
                  </a:tcPr>
                </a:tc>
                <a:tc>
                  <a:txBody>
                    <a:bodyPr/>
                    <a:lstStyle/>
                    <a:p>
                      <a:pPr marL="0" marR="0" algn="r" rtl="1">
                        <a:lnSpc>
                          <a:spcPct val="107000"/>
                        </a:lnSpc>
                        <a:spcBef>
                          <a:spcPts val="0"/>
                        </a:spcBef>
                        <a:spcAft>
                          <a:spcPts val="800"/>
                        </a:spcAft>
                      </a:pPr>
                      <a:r>
                        <a:rPr lang="fa-IR" sz="2400" b="1">
                          <a:solidFill>
                            <a:schemeClr val="tx1"/>
                          </a:solidFill>
                          <a:effectLst/>
                          <a:latin typeface="N nazanin"/>
                          <a:cs typeface="B Nazanin" panose="00000400000000000000" pitchFamily="2" charset="-78"/>
                        </a:rPr>
                        <a:t>اهداف درس </a:t>
                      </a:r>
                      <a:endParaRPr lang="en-US" sz="2400" b="1">
                        <a:solidFill>
                          <a:schemeClr val="tx1"/>
                        </a:solidFill>
                        <a:effectLst/>
                        <a:latin typeface="N nazanin"/>
                        <a:ea typeface="Calibri" panose="020F0502020204030204" pitchFamily="34" charset="0"/>
                        <a:cs typeface="B Nazanin" panose="00000400000000000000" pitchFamily="2" charset="-78"/>
                      </a:endParaRPr>
                    </a:p>
                  </a:txBody>
                  <a:tcPr marL="60325" marR="60325" marT="29845" marB="29845">
                    <a:solidFill>
                      <a:schemeClr val="accent2">
                        <a:lumMod val="20000"/>
                        <a:lumOff val="80000"/>
                      </a:schemeClr>
                    </a:solidFill>
                  </a:tcPr>
                </a:tc>
                <a:extLst>
                  <a:ext uri="{0D108BD9-81ED-4DB2-BD59-A6C34878D82A}">
                    <a16:rowId xmlns:a16="http://schemas.microsoft.com/office/drawing/2014/main" val="2617813339"/>
                  </a:ext>
                </a:extLst>
              </a:tr>
              <a:tr h="1167987">
                <a:tc>
                  <a:txBody>
                    <a:bodyPr/>
                    <a:lstStyle/>
                    <a:p>
                      <a:pPr marL="0" marR="0" algn="r" rtl="1">
                        <a:lnSpc>
                          <a:spcPct val="107000"/>
                        </a:lnSpc>
                        <a:spcBef>
                          <a:spcPts val="0"/>
                        </a:spcBef>
                        <a:spcAft>
                          <a:spcPts val="800"/>
                        </a:spcAft>
                      </a:pPr>
                      <a:r>
                        <a:rPr lang="ar-SA" sz="2400" b="1" dirty="0">
                          <a:solidFill>
                            <a:schemeClr val="tx1"/>
                          </a:solidFill>
                          <a:effectLst/>
                          <a:latin typeface="N nazanin"/>
                          <a:cs typeface="B Nazanin" panose="00000400000000000000" pitchFamily="2" charset="-78"/>
                        </a:rPr>
                        <a:t>یادگیری فعال</a:t>
                      </a:r>
                      <a:r>
                        <a:rPr lang="fa-IR" sz="2400" b="1" dirty="0">
                          <a:solidFill>
                            <a:schemeClr val="tx1"/>
                          </a:solidFill>
                          <a:effectLst/>
                          <a:latin typeface="N nazanin"/>
                          <a:cs typeface="B Nazanin" panose="00000400000000000000" pitchFamily="2" charset="-78"/>
                        </a:rPr>
                        <a:t>، </a:t>
                      </a:r>
                      <a:r>
                        <a:rPr lang="ar-SA" sz="2400" b="1" dirty="0">
                          <a:solidFill>
                            <a:schemeClr val="tx1"/>
                          </a:solidFill>
                          <a:effectLst/>
                          <a:latin typeface="N nazanin"/>
                          <a:cs typeface="B Nazanin" panose="00000400000000000000" pitchFamily="2" charset="-78"/>
                        </a:rPr>
                        <a:t>یادگیری </a:t>
                      </a:r>
                      <a:r>
                        <a:rPr lang="ar-SA" sz="2400" b="1" dirty="0" smtClean="0">
                          <a:solidFill>
                            <a:schemeClr val="tx1"/>
                          </a:solidFill>
                          <a:effectLst/>
                          <a:latin typeface="N nazanin"/>
                          <a:cs typeface="B Nazanin" panose="00000400000000000000" pitchFamily="2" charset="-78"/>
                        </a:rPr>
                        <a:t>مشارکتی</a:t>
                      </a:r>
                      <a:r>
                        <a:rPr lang="fa-IR" sz="2400" b="1" dirty="0" smtClean="0">
                          <a:solidFill>
                            <a:schemeClr val="tx1"/>
                          </a:solidFill>
                          <a:effectLst/>
                          <a:latin typeface="N nazanin"/>
                          <a:cs typeface="B Nazanin" panose="00000400000000000000" pitchFamily="2" charset="-78"/>
                        </a:rPr>
                        <a:t>،</a:t>
                      </a:r>
                      <a:r>
                        <a:rPr lang="fa-IR" sz="2400" b="1" baseline="0" dirty="0" smtClean="0">
                          <a:solidFill>
                            <a:schemeClr val="tx1"/>
                          </a:solidFill>
                          <a:effectLst/>
                          <a:latin typeface="N nazanin"/>
                          <a:cs typeface="B Nazanin" panose="00000400000000000000" pitchFamily="2" charset="-78"/>
                        </a:rPr>
                        <a:t> </a:t>
                      </a:r>
                      <a:r>
                        <a:rPr lang="ar-SA" sz="2400" b="1" dirty="0" smtClean="0">
                          <a:solidFill>
                            <a:schemeClr val="tx1"/>
                          </a:solidFill>
                          <a:effectLst/>
                          <a:latin typeface="N nazanin"/>
                          <a:cs typeface="B Nazanin" panose="00000400000000000000" pitchFamily="2" charset="-78"/>
                        </a:rPr>
                        <a:t>یادگیری </a:t>
                      </a:r>
                      <a:r>
                        <a:rPr lang="ar-SA" sz="2400" b="1" dirty="0">
                          <a:solidFill>
                            <a:schemeClr val="tx1"/>
                          </a:solidFill>
                          <a:effectLst/>
                          <a:latin typeface="N nazanin"/>
                          <a:cs typeface="B Nazanin" panose="00000400000000000000" pitchFamily="2" charset="-78"/>
                        </a:rPr>
                        <a:t>از طریق همکاری</a:t>
                      </a:r>
                      <a:r>
                        <a:rPr lang="fa-IR" sz="2400" b="1" dirty="0">
                          <a:solidFill>
                            <a:schemeClr val="tx1"/>
                          </a:solidFill>
                          <a:effectLst/>
                          <a:latin typeface="N nazanin"/>
                          <a:cs typeface="B Nazanin" panose="00000400000000000000" pitchFamily="2" charset="-78"/>
                        </a:rPr>
                        <a:t>،</a:t>
                      </a:r>
                      <a:r>
                        <a:rPr lang="ar-SA" sz="2400" b="1" dirty="0">
                          <a:solidFill>
                            <a:schemeClr val="tx1"/>
                          </a:solidFill>
                          <a:effectLst/>
                          <a:latin typeface="N nazanin"/>
                          <a:cs typeface="B Nazanin" panose="00000400000000000000" pitchFamily="2" charset="-78"/>
                        </a:rPr>
                        <a:t>یادگیری </a:t>
                      </a:r>
                      <a:r>
                        <a:rPr lang="ar-SA" sz="2400" b="1" dirty="0" smtClean="0">
                          <a:solidFill>
                            <a:schemeClr val="tx1"/>
                          </a:solidFill>
                          <a:effectLst/>
                          <a:latin typeface="N nazanin"/>
                          <a:cs typeface="B Nazanin" panose="00000400000000000000" pitchFamily="2" charset="-78"/>
                        </a:rPr>
                        <a:t>تیمی</a:t>
                      </a:r>
                      <a:r>
                        <a:rPr lang="fa-IR" sz="2400" b="1" dirty="0" smtClean="0">
                          <a:solidFill>
                            <a:schemeClr val="tx1"/>
                          </a:solidFill>
                          <a:effectLst/>
                          <a:latin typeface="N nazanin"/>
                          <a:cs typeface="B Nazanin" panose="00000400000000000000" pitchFamily="2" charset="-78"/>
                        </a:rPr>
                        <a:t>؛ </a:t>
                      </a:r>
                      <a:r>
                        <a:rPr lang="ar-SA" sz="2400" b="1" dirty="0" smtClean="0">
                          <a:solidFill>
                            <a:schemeClr val="tx1"/>
                          </a:solidFill>
                          <a:effectLst/>
                          <a:latin typeface="N nazanin"/>
                          <a:cs typeface="B Nazanin" panose="00000400000000000000" pitchFamily="2" charset="-78"/>
                        </a:rPr>
                        <a:t>یادگیری </a:t>
                      </a:r>
                      <a:r>
                        <a:rPr lang="ar-SA" sz="2400" b="1" dirty="0">
                          <a:solidFill>
                            <a:schemeClr val="tx1"/>
                          </a:solidFill>
                          <a:effectLst/>
                          <a:latin typeface="N nazanin"/>
                          <a:cs typeface="B Nazanin" panose="00000400000000000000" pitchFamily="2" charset="-78"/>
                        </a:rPr>
                        <a:t>مبتنی بر </a:t>
                      </a:r>
                      <a:r>
                        <a:rPr lang="ar-SA" sz="2400" b="1" dirty="0" smtClean="0">
                          <a:solidFill>
                            <a:schemeClr val="tx1"/>
                          </a:solidFill>
                          <a:effectLst/>
                          <a:latin typeface="N nazanin"/>
                          <a:cs typeface="B Nazanin" panose="00000400000000000000" pitchFamily="2" charset="-78"/>
                        </a:rPr>
                        <a:t>مساله</a:t>
                      </a:r>
                      <a:r>
                        <a:rPr lang="fa-IR" sz="2400" b="1" dirty="0" smtClean="0">
                          <a:solidFill>
                            <a:schemeClr val="tx1"/>
                          </a:solidFill>
                          <a:effectLst/>
                          <a:latin typeface="N nazanin"/>
                          <a:cs typeface="B Nazanin" panose="00000400000000000000" pitchFamily="2" charset="-78"/>
                        </a:rPr>
                        <a:t>، </a:t>
                      </a:r>
                      <a:r>
                        <a:rPr lang="ar-SA" sz="2400" b="1" dirty="0" smtClean="0">
                          <a:solidFill>
                            <a:schemeClr val="tx1"/>
                          </a:solidFill>
                          <a:effectLst/>
                          <a:latin typeface="N nazanin"/>
                          <a:cs typeface="B Nazanin" panose="00000400000000000000" pitchFamily="2" charset="-78"/>
                        </a:rPr>
                        <a:t>یادگیری </a:t>
                      </a:r>
                      <a:r>
                        <a:rPr lang="ar-SA" sz="2400" b="1" dirty="0">
                          <a:solidFill>
                            <a:schemeClr val="tx1"/>
                          </a:solidFill>
                          <a:effectLst/>
                          <a:latin typeface="N nazanin"/>
                          <a:cs typeface="B Nazanin" panose="00000400000000000000" pitchFamily="2" charset="-78"/>
                        </a:rPr>
                        <a:t>مجازی</a:t>
                      </a:r>
                      <a:endParaRPr lang="en-US" sz="2400" b="1" dirty="0">
                        <a:solidFill>
                          <a:schemeClr val="tx1"/>
                        </a:solidFill>
                        <a:effectLst/>
                        <a:latin typeface="N nazanin"/>
                        <a:ea typeface="Calibri" panose="020F0502020204030204" pitchFamily="34" charset="0"/>
                        <a:cs typeface="B Nazanin" panose="00000400000000000000" pitchFamily="2" charset="-78"/>
                      </a:endParaRPr>
                    </a:p>
                  </a:txBody>
                  <a:tcPr marL="60325" marR="60325" marT="29845" marB="29845">
                    <a:solidFill>
                      <a:schemeClr val="accent2">
                        <a:lumMod val="20000"/>
                        <a:lumOff val="80000"/>
                      </a:schemeClr>
                    </a:solidFill>
                  </a:tcPr>
                </a:tc>
                <a:tc>
                  <a:txBody>
                    <a:bodyPr/>
                    <a:lstStyle/>
                    <a:p>
                      <a:pPr marL="0" marR="0" algn="r" rtl="1">
                        <a:lnSpc>
                          <a:spcPct val="107000"/>
                        </a:lnSpc>
                        <a:spcBef>
                          <a:spcPts val="0"/>
                        </a:spcBef>
                        <a:spcAft>
                          <a:spcPts val="800"/>
                        </a:spcAft>
                      </a:pPr>
                      <a:r>
                        <a:rPr lang="fa-IR" sz="2400" b="1" dirty="0">
                          <a:solidFill>
                            <a:schemeClr val="tx1"/>
                          </a:solidFill>
                          <a:effectLst/>
                          <a:latin typeface="N nazanin"/>
                          <a:cs typeface="B Nazanin" panose="00000400000000000000" pitchFamily="2" charset="-78"/>
                        </a:rPr>
                        <a:t>س</a:t>
                      </a:r>
                      <a:r>
                        <a:rPr lang="ar-SA" sz="2400" b="1" dirty="0" smtClean="0">
                          <a:solidFill>
                            <a:schemeClr val="tx1"/>
                          </a:solidFill>
                          <a:effectLst/>
                          <a:latin typeface="N nazanin"/>
                          <a:cs typeface="B Nazanin" panose="00000400000000000000" pitchFamily="2" charset="-78"/>
                        </a:rPr>
                        <a:t>خنرانی</a:t>
                      </a:r>
                      <a:r>
                        <a:rPr lang="fa-IR" sz="2400" b="1" dirty="0" smtClean="0">
                          <a:solidFill>
                            <a:schemeClr val="tx1"/>
                          </a:solidFill>
                          <a:effectLst/>
                          <a:latin typeface="N nazanin"/>
                          <a:cs typeface="B Nazanin" panose="00000400000000000000" pitchFamily="2" charset="-78"/>
                        </a:rPr>
                        <a:t>، </a:t>
                      </a:r>
                      <a:r>
                        <a:rPr lang="en-US" sz="2400" b="1" dirty="0">
                          <a:solidFill>
                            <a:schemeClr val="tx1"/>
                          </a:solidFill>
                          <a:effectLst/>
                          <a:latin typeface="N nazanin"/>
                          <a:cs typeface="B Nazanin" panose="00000400000000000000" pitchFamily="2" charset="-78"/>
                        </a:rPr>
                        <a:t> </a:t>
                      </a:r>
                      <a:r>
                        <a:rPr lang="ar-SA" sz="2400" b="1" dirty="0" smtClean="0">
                          <a:solidFill>
                            <a:schemeClr val="tx1"/>
                          </a:solidFill>
                          <a:effectLst/>
                          <a:latin typeface="N nazanin"/>
                          <a:cs typeface="B Nazanin" panose="00000400000000000000" pitchFamily="2" charset="-78"/>
                        </a:rPr>
                        <a:t>تکلیف </a:t>
                      </a:r>
                      <a:r>
                        <a:rPr lang="ar-SA" sz="2400" b="1" dirty="0">
                          <a:solidFill>
                            <a:schemeClr val="tx1"/>
                          </a:solidFill>
                          <a:effectLst/>
                          <a:latin typeface="N nazanin"/>
                          <a:cs typeface="B Nazanin" panose="00000400000000000000" pitchFamily="2" charset="-78"/>
                        </a:rPr>
                        <a:t>برای ارائه نمره</a:t>
                      </a:r>
                      <a:endParaRPr lang="en-US" sz="2400" b="1" dirty="0">
                        <a:solidFill>
                          <a:schemeClr val="tx1"/>
                        </a:solidFill>
                        <a:effectLst/>
                        <a:latin typeface="N nazanin"/>
                        <a:ea typeface="Calibri" panose="020F0502020204030204" pitchFamily="34" charset="0"/>
                        <a:cs typeface="B Nazanin" panose="00000400000000000000" pitchFamily="2" charset="-78"/>
                      </a:endParaRPr>
                    </a:p>
                  </a:txBody>
                  <a:tcPr marL="60325" marR="60325" marT="29845" marB="29845">
                    <a:solidFill>
                      <a:schemeClr val="accent2">
                        <a:lumMod val="20000"/>
                        <a:lumOff val="80000"/>
                      </a:schemeClr>
                    </a:solidFill>
                  </a:tcPr>
                </a:tc>
                <a:tc>
                  <a:txBody>
                    <a:bodyPr/>
                    <a:lstStyle/>
                    <a:p>
                      <a:pPr marL="0" marR="0" algn="r" rtl="1">
                        <a:lnSpc>
                          <a:spcPct val="107000"/>
                        </a:lnSpc>
                        <a:spcBef>
                          <a:spcPts val="0"/>
                        </a:spcBef>
                        <a:spcAft>
                          <a:spcPts val="800"/>
                        </a:spcAft>
                      </a:pPr>
                      <a:r>
                        <a:rPr lang="fa-IR" sz="2400" b="1">
                          <a:solidFill>
                            <a:schemeClr val="tx1"/>
                          </a:solidFill>
                          <a:effectLst/>
                          <a:latin typeface="N nazanin"/>
                          <a:cs typeface="B Nazanin" panose="00000400000000000000" pitchFamily="2" charset="-78"/>
                        </a:rPr>
                        <a:t>روش تدریس </a:t>
                      </a:r>
                      <a:endParaRPr lang="en-US" sz="2400" b="1">
                        <a:solidFill>
                          <a:schemeClr val="tx1"/>
                        </a:solidFill>
                        <a:effectLst/>
                        <a:latin typeface="N nazanin"/>
                        <a:ea typeface="Calibri" panose="020F0502020204030204" pitchFamily="34" charset="0"/>
                        <a:cs typeface="B Nazanin" panose="00000400000000000000" pitchFamily="2" charset="-78"/>
                      </a:endParaRPr>
                    </a:p>
                  </a:txBody>
                  <a:tcPr marL="60325" marR="60325" marT="29845" marB="29845">
                    <a:solidFill>
                      <a:schemeClr val="accent2">
                        <a:lumMod val="20000"/>
                        <a:lumOff val="80000"/>
                      </a:schemeClr>
                    </a:solidFill>
                  </a:tcPr>
                </a:tc>
                <a:extLst>
                  <a:ext uri="{0D108BD9-81ED-4DB2-BD59-A6C34878D82A}">
                    <a16:rowId xmlns:a16="http://schemas.microsoft.com/office/drawing/2014/main" val="3983984404"/>
                  </a:ext>
                </a:extLst>
              </a:tr>
              <a:tr h="303530">
                <a:tc>
                  <a:txBody>
                    <a:bodyPr/>
                    <a:lstStyle/>
                    <a:p>
                      <a:pPr marL="0" marR="0" algn="r" rtl="1">
                        <a:lnSpc>
                          <a:spcPct val="107000"/>
                        </a:lnSpc>
                        <a:spcBef>
                          <a:spcPts val="0"/>
                        </a:spcBef>
                        <a:spcAft>
                          <a:spcPts val="800"/>
                        </a:spcAft>
                      </a:pPr>
                      <a:r>
                        <a:rPr lang="fa-IR" sz="2400" b="1">
                          <a:solidFill>
                            <a:schemeClr val="tx1"/>
                          </a:solidFill>
                          <a:effectLst/>
                          <a:latin typeface="N nazanin"/>
                          <a:cs typeface="B Nazanin" panose="00000400000000000000" pitchFamily="2" charset="-78"/>
                        </a:rPr>
                        <a:t>تسهیل گر </a:t>
                      </a:r>
                      <a:endParaRPr lang="en-US" sz="2400" b="1">
                        <a:solidFill>
                          <a:schemeClr val="tx1"/>
                        </a:solidFill>
                        <a:effectLst/>
                        <a:latin typeface="N nazanin"/>
                        <a:ea typeface="Calibri" panose="020F0502020204030204" pitchFamily="34" charset="0"/>
                        <a:cs typeface="B Nazanin" panose="00000400000000000000" pitchFamily="2" charset="-78"/>
                      </a:endParaRPr>
                    </a:p>
                  </a:txBody>
                  <a:tcPr marL="60325" marR="60325" marT="29845" marB="29845">
                    <a:solidFill>
                      <a:schemeClr val="accent2">
                        <a:lumMod val="20000"/>
                        <a:lumOff val="80000"/>
                      </a:schemeClr>
                    </a:solidFill>
                  </a:tcPr>
                </a:tc>
                <a:tc>
                  <a:txBody>
                    <a:bodyPr/>
                    <a:lstStyle/>
                    <a:p>
                      <a:pPr marL="0" marR="0" algn="r" rtl="1">
                        <a:lnSpc>
                          <a:spcPct val="107000"/>
                        </a:lnSpc>
                        <a:spcBef>
                          <a:spcPts val="0"/>
                        </a:spcBef>
                        <a:spcAft>
                          <a:spcPts val="800"/>
                        </a:spcAft>
                      </a:pPr>
                      <a:r>
                        <a:rPr lang="fa-IR" sz="2400" b="1">
                          <a:solidFill>
                            <a:schemeClr val="tx1"/>
                          </a:solidFill>
                          <a:effectLst/>
                          <a:latin typeface="N nazanin"/>
                          <a:cs typeface="B Nazanin" panose="00000400000000000000" pitchFamily="2" charset="-78"/>
                        </a:rPr>
                        <a:t>ارائه دهنده اطلاعات </a:t>
                      </a:r>
                      <a:endParaRPr lang="en-US" sz="2400" b="1">
                        <a:solidFill>
                          <a:schemeClr val="tx1"/>
                        </a:solidFill>
                        <a:effectLst/>
                        <a:latin typeface="N nazanin"/>
                        <a:ea typeface="Calibri" panose="020F0502020204030204" pitchFamily="34" charset="0"/>
                        <a:cs typeface="B Nazanin" panose="00000400000000000000" pitchFamily="2" charset="-78"/>
                      </a:endParaRPr>
                    </a:p>
                  </a:txBody>
                  <a:tcPr marL="60325" marR="60325" marT="29845" marB="29845">
                    <a:solidFill>
                      <a:schemeClr val="accent2">
                        <a:lumMod val="20000"/>
                        <a:lumOff val="80000"/>
                      </a:schemeClr>
                    </a:solidFill>
                  </a:tcPr>
                </a:tc>
                <a:tc>
                  <a:txBody>
                    <a:bodyPr/>
                    <a:lstStyle/>
                    <a:p>
                      <a:pPr marL="0" marR="0" algn="r" rtl="1">
                        <a:lnSpc>
                          <a:spcPct val="107000"/>
                        </a:lnSpc>
                        <a:spcBef>
                          <a:spcPts val="0"/>
                        </a:spcBef>
                        <a:spcAft>
                          <a:spcPts val="800"/>
                        </a:spcAft>
                      </a:pPr>
                      <a:r>
                        <a:rPr lang="fa-IR" sz="2400" b="1">
                          <a:solidFill>
                            <a:schemeClr val="tx1"/>
                          </a:solidFill>
                          <a:effectLst/>
                          <a:latin typeface="N nazanin"/>
                          <a:cs typeface="B Nazanin" panose="00000400000000000000" pitchFamily="2" charset="-78"/>
                        </a:rPr>
                        <a:t>نقش </a:t>
                      </a:r>
                      <a:endParaRPr lang="en-US" sz="2400" b="1">
                        <a:solidFill>
                          <a:schemeClr val="tx1"/>
                        </a:solidFill>
                        <a:effectLst/>
                        <a:latin typeface="N nazanin"/>
                        <a:ea typeface="Calibri" panose="020F0502020204030204" pitchFamily="34" charset="0"/>
                        <a:cs typeface="B Nazanin" panose="00000400000000000000" pitchFamily="2" charset="-78"/>
                      </a:endParaRPr>
                    </a:p>
                  </a:txBody>
                  <a:tcPr marL="60325" marR="60325" marT="29845" marB="29845">
                    <a:solidFill>
                      <a:schemeClr val="accent2">
                        <a:lumMod val="20000"/>
                        <a:lumOff val="80000"/>
                      </a:schemeClr>
                    </a:solidFill>
                  </a:tcPr>
                </a:tc>
                <a:extLst>
                  <a:ext uri="{0D108BD9-81ED-4DB2-BD59-A6C34878D82A}">
                    <a16:rowId xmlns:a16="http://schemas.microsoft.com/office/drawing/2014/main" val="978924449"/>
                  </a:ext>
                </a:extLst>
              </a:tr>
              <a:tr h="303530">
                <a:tc>
                  <a:txBody>
                    <a:bodyPr/>
                    <a:lstStyle/>
                    <a:p>
                      <a:pPr marL="0" marR="0" algn="r" rtl="1">
                        <a:lnSpc>
                          <a:spcPct val="107000"/>
                        </a:lnSpc>
                        <a:spcBef>
                          <a:spcPts val="0"/>
                        </a:spcBef>
                        <a:spcAft>
                          <a:spcPts val="800"/>
                        </a:spcAft>
                      </a:pPr>
                      <a:r>
                        <a:rPr lang="fa-IR" sz="2400" b="1" dirty="0">
                          <a:solidFill>
                            <a:schemeClr val="tx1"/>
                          </a:solidFill>
                          <a:effectLst/>
                          <a:latin typeface="N nazanin"/>
                          <a:cs typeface="B Nazanin" panose="00000400000000000000" pitchFamily="2" charset="-78"/>
                        </a:rPr>
                        <a:t>صلاحیت محور</a:t>
                      </a:r>
                      <a:endParaRPr lang="en-US" sz="2400" b="1" dirty="0">
                        <a:solidFill>
                          <a:schemeClr val="tx1"/>
                        </a:solidFill>
                        <a:effectLst/>
                        <a:latin typeface="N nazanin"/>
                        <a:ea typeface="Calibri" panose="020F0502020204030204" pitchFamily="34" charset="0"/>
                        <a:cs typeface="B Nazanin" panose="00000400000000000000" pitchFamily="2" charset="-78"/>
                      </a:endParaRPr>
                    </a:p>
                  </a:txBody>
                  <a:tcPr marL="60325" marR="60325" marT="29845" marB="29845">
                    <a:solidFill>
                      <a:schemeClr val="accent2">
                        <a:lumMod val="20000"/>
                        <a:lumOff val="80000"/>
                      </a:schemeClr>
                    </a:solidFill>
                  </a:tcPr>
                </a:tc>
                <a:tc>
                  <a:txBody>
                    <a:bodyPr/>
                    <a:lstStyle/>
                    <a:p>
                      <a:pPr marL="0" marR="0" algn="r" rtl="1">
                        <a:lnSpc>
                          <a:spcPct val="107000"/>
                        </a:lnSpc>
                        <a:spcBef>
                          <a:spcPts val="0"/>
                        </a:spcBef>
                        <a:spcAft>
                          <a:spcPts val="800"/>
                        </a:spcAft>
                      </a:pPr>
                      <a:r>
                        <a:rPr lang="fa-IR" sz="2400" b="1" dirty="0">
                          <a:solidFill>
                            <a:schemeClr val="tx1"/>
                          </a:solidFill>
                          <a:effectLst/>
                          <a:latin typeface="N nazanin"/>
                          <a:cs typeface="B Nazanin" panose="00000400000000000000" pitchFamily="2" charset="-78"/>
                        </a:rPr>
                        <a:t>حافظه محور </a:t>
                      </a:r>
                      <a:endParaRPr lang="en-US" sz="2400" b="1" dirty="0">
                        <a:solidFill>
                          <a:schemeClr val="tx1"/>
                        </a:solidFill>
                        <a:effectLst/>
                        <a:latin typeface="N nazanin"/>
                        <a:ea typeface="Calibri" panose="020F0502020204030204" pitchFamily="34" charset="0"/>
                        <a:cs typeface="B Nazanin" panose="00000400000000000000" pitchFamily="2" charset="-78"/>
                      </a:endParaRPr>
                    </a:p>
                  </a:txBody>
                  <a:tcPr marL="60325" marR="60325" marT="29845" marB="29845">
                    <a:solidFill>
                      <a:schemeClr val="accent2">
                        <a:lumMod val="20000"/>
                        <a:lumOff val="80000"/>
                      </a:schemeClr>
                    </a:solidFill>
                  </a:tcPr>
                </a:tc>
                <a:tc>
                  <a:txBody>
                    <a:bodyPr/>
                    <a:lstStyle/>
                    <a:p>
                      <a:pPr marL="0" marR="0" algn="r" rtl="1">
                        <a:lnSpc>
                          <a:spcPct val="107000"/>
                        </a:lnSpc>
                        <a:spcBef>
                          <a:spcPts val="0"/>
                        </a:spcBef>
                        <a:spcAft>
                          <a:spcPts val="800"/>
                        </a:spcAft>
                      </a:pPr>
                      <a:r>
                        <a:rPr lang="fa-IR" sz="2400" b="1" dirty="0">
                          <a:solidFill>
                            <a:schemeClr val="tx1"/>
                          </a:solidFill>
                          <a:effectLst/>
                          <a:latin typeface="N nazanin"/>
                          <a:cs typeface="B Nazanin" panose="00000400000000000000" pitchFamily="2" charset="-78"/>
                        </a:rPr>
                        <a:t>ارزیابی </a:t>
                      </a:r>
                      <a:endParaRPr lang="en-US" sz="2400" b="1" dirty="0">
                        <a:solidFill>
                          <a:schemeClr val="tx1"/>
                        </a:solidFill>
                        <a:effectLst/>
                        <a:latin typeface="N nazanin"/>
                        <a:ea typeface="Calibri" panose="020F0502020204030204" pitchFamily="34" charset="0"/>
                        <a:cs typeface="B Nazanin" panose="00000400000000000000" pitchFamily="2" charset="-78"/>
                      </a:endParaRPr>
                    </a:p>
                  </a:txBody>
                  <a:tcPr marL="60325" marR="60325" marT="29845" marB="29845">
                    <a:solidFill>
                      <a:schemeClr val="accent2">
                        <a:lumMod val="20000"/>
                        <a:lumOff val="80000"/>
                      </a:schemeClr>
                    </a:solidFill>
                  </a:tcPr>
                </a:tc>
                <a:extLst>
                  <a:ext uri="{0D108BD9-81ED-4DB2-BD59-A6C34878D82A}">
                    <a16:rowId xmlns:a16="http://schemas.microsoft.com/office/drawing/2014/main" val="589780342"/>
                  </a:ext>
                </a:extLst>
              </a:tr>
            </a:tbl>
          </a:graphicData>
        </a:graphic>
      </p:graphicFrame>
    </p:spTree>
    <p:custDataLst>
      <p:tags r:id="rId1"/>
    </p:custDataLst>
    <p:extLst>
      <p:ext uri="{BB962C8B-B14F-4D97-AF65-F5344CB8AC3E}">
        <p14:creationId xmlns:p14="http://schemas.microsoft.com/office/powerpoint/2010/main" val="1288531422"/>
      </p:ext>
    </p:extLst>
  </p:cSld>
  <p:clrMapOvr>
    <a:masterClrMapping/>
  </p:clrMapOvr>
  <mc:AlternateContent xmlns:mc="http://schemas.openxmlformats.org/markup-compatibility/2006" xmlns:p14="http://schemas.microsoft.com/office/powerpoint/2010/main">
    <mc:Choice Requires="p14">
      <p:transition spd="slow" p14:dur="2000" advClick="0" advTm="9277">
        <p:dissolve/>
      </p:transition>
    </mc:Choice>
    <mc:Fallback xmlns="">
      <p:transition spd="slow" advClick="0" advTm="9277">
        <p:dissolv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ounded Rectangle 4"/>
          <p:cNvSpPr>
            <a:spLocks noChangeArrowheads="1"/>
          </p:cNvSpPr>
          <p:nvPr/>
        </p:nvSpPr>
        <p:spPr bwMode="auto">
          <a:xfrm>
            <a:off x="5808664" y="6237288"/>
            <a:ext cx="1150937" cy="360362"/>
          </a:xfrm>
          <a:prstGeom prst="roundRect">
            <a:avLst>
              <a:gd name="adj" fmla="val 16667"/>
            </a:avLst>
          </a:prstGeom>
          <a:solidFill>
            <a:schemeClr val="bg1"/>
          </a:solidFill>
          <a:ln w="9525" algn="ctr">
            <a:solidFill>
              <a:schemeClr val="bg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endParaRPr lang="fa-IR" altLang="fa-IR">
              <a:solidFill>
                <a:prstClr val="white"/>
              </a:solidFill>
              <a:ea typeface="Majalla UI"/>
            </a:endParaRPr>
          </a:p>
        </p:txBody>
      </p:sp>
      <p:sp>
        <p:nvSpPr>
          <p:cNvPr id="1229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fld id="{10AFC0D4-0DEF-4319-B898-EA2353F51748}" type="slidenum">
              <a:rPr lang="en-US" altLang="en-US" smtClean="0">
                <a:solidFill>
                  <a:srgbClr val="B5A788"/>
                </a:solidFill>
              </a:rPr>
              <a:pPr/>
              <a:t>7</a:t>
            </a:fld>
            <a:endParaRPr lang="en-US" altLang="en-US" smtClean="0">
              <a:solidFill>
                <a:srgbClr val="B5A788"/>
              </a:solidFill>
            </a:endParaRPr>
          </a:p>
        </p:txBody>
      </p:sp>
      <p:sp>
        <p:nvSpPr>
          <p:cNvPr id="8" name="Oval 7"/>
          <p:cNvSpPr/>
          <p:nvPr/>
        </p:nvSpPr>
        <p:spPr>
          <a:xfrm>
            <a:off x="270456" y="6207616"/>
            <a:ext cx="713730" cy="53447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t>7</a:t>
            </a:r>
            <a:endParaRPr lang="fa-IR" b="1" dirty="0"/>
          </a:p>
        </p:txBody>
      </p:sp>
      <p:sp>
        <p:nvSpPr>
          <p:cNvPr id="4" name="Title 3"/>
          <p:cNvSpPr>
            <a:spLocks noGrp="1"/>
          </p:cNvSpPr>
          <p:nvPr>
            <p:ph type="ctrTitle"/>
          </p:nvPr>
        </p:nvSpPr>
        <p:spPr>
          <a:xfrm>
            <a:off x="1112520" y="228600"/>
            <a:ext cx="10241280" cy="5979016"/>
          </a:xfrm>
        </p:spPr>
        <p:txBody>
          <a:bodyPr>
            <a:noAutofit/>
          </a:bodyPr>
          <a:lstStyle/>
          <a:p>
            <a:pPr algn="r" rtl="1"/>
            <a:r>
              <a:rPr lang="fa-IR" sz="3600" b="1" dirty="0">
                <a:cs typeface="B Nazanin" panose="00000400000000000000" pitchFamily="2" charset="-78"/>
              </a:rPr>
              <a:t>آیا با گسترش آموزش مجازی پاردیم ها تغییر کرد</a:t>
            </a:r>
            <a:r>
              <a:rPr lang="fa-IR" sz="3600" b="1" dirty="0" smtClean="0">
                <a:cs typeface="B Nazanin" panose="00000400000000000000" pitchFamily="2" charset="-78"/>
              </a:rPr>
              <a:t>؟</a:t>
            </a:r>
            <a:r>
              <a:rPr lang="en-US" sz="3600" b="1" dirty="0" smtClean="0">
                <a:cs typeface="B Nazanin" panose="00000400000000000000" pitchFamily="2" charset="-78"/>
              </a:rPr>
              <a:t/>
            </a:r>
            <a:br>
              <a:rPr lang="en-US" sz="3600" b="1" dirty="0" smtClean="0">
                <a:cs typeface="B Nazanin" panose="00000400000000000000" pitchFamily="2" charset="-78"/>
              </a:rPr>
            </a:br>
            <a:r>
              <a:rPr lang="fa-IR" sz="3600" b="1" dirty="0">
                <a:cs typeface="B Nazanin" panose="00000400000000000000" pitchFamily="2" charset="-78"/>
              </a:rPr>
              <a:t/>
            </a:r>
            <a:br>
              <a:rPr lang="fa-IR" sz="3600" b="1" dirty="0">
                <a:cs typeface="B Nazanin" panose="00000400000000000000" pitchFamily="2" charset="-78"/>
              </a:rPr>
            </a:br>
            <a:r>
              <a:rPr lang="fa-IR" sz="2800" b="1" dirty="0">
                <a:cs typeface="B Nazanin" panose="00000400000000000000" pitchFamily="2" charset="-78"/>
              </a:rPr>
              <a:t/>
            </a:r>
            <a:br>
              <a:rPr lang="fa-IR" sz="2800" b="1" dirty="0">
                <a:cs typeface="B Nazanin" panose="00000400000000000000" pitchFamily="2" charset="-78"/>
              </a:rPr>
            </a:br>
            <a:r>
              <a:rPr lang="fa-IR" sz="2800" b="1" dirty="0">
                <a:cs typeface="B Nazanin" panose="00000400000000000000" pitchFamily="2" charset="-78"/>
              </a:rPr>
              <a:t>آموزش مجازی را در طیف دانشجو </a:t>
            </a:r>
            <a:r>
              <a:rPr lang="fa-IR" sz="2800" b="1" dirty="0" smtClean="0">
                <a:cs typeface="B Nazanin" panose="00000400000000000000" pitchFamily="2" charset="-78"/>
              </a:rPr>
              <a:t>محور </a:t>
            </a:r>
            <a:r>
              <a:rPr lang="fa-IR" sz="2800" b="1" dirty="0">
                <a:cs typeface="B Nazanin" panose="00000400000000000000" pitchFamily="2" charset="-78"/>
              </a:rPr>
              <a:t>تقسیم بندی می کنیم</a:t>
            </a:r>
            <a:br>
              <a:rPr lang="fa-IR" sz="2800" b="1" dirty="0">
                <a:cs typeface="B Nazanin" panose="00000400000000000000" pitchFamily="2" charset="-78"/>
              </a:rPr>
            </a:br>
            <a:r>
              <a:rPr lang="fa-IR" sz="2800" b="1" dirty="0">
                <a:cs typeface="B Nazanin" panose="00000400000000000000" pitchFamily="2" charset="-78"/>
              </a:rPr>
              <a:t/>
            </a:r>
            <a:br>
              <a:rPr lang="fa-IR" sz="2800" b="1" dirty="0">
                <a:cs typeface="B Nazanin" panose="00000400000000000000" pitchFamily="2" charset="-78"/>
              </a:rPr>
            </a:br>
            <a:r>
              <a:rPr lang="fa-IR" sz="2800" b="1" dirty="0">
                <a:cs typeface="B Nazanin" panose="00000400000000000000" pitchFamily="2" charset="-78"/>
              </a:rPr>
              <a:t>بحران کرونا این نوع نگاه را تغییر داد</a:t>
            </a:r>
            <a:br>
              <a:rPr lang="fa-IR" sz="2800" b="1" dirty="0">
                <a:cs typeface="B Nazanin" panose="00000400000000000000" pitchFamily="2" charset="-78"/>
              </a:rPr>
            </a:br>
            <a:r>
              <a:rPr lang="fa-IR" sz="2800" b="1" dirty="0">
                <a:cs typeface="B Nazanin" panose="00000400000000000000" pitchFamily="2" charset="-78"/>
              </a:rPr>
              <a:t/>
            </a:r>
            <a:br>
              <a:rPr lang="fa-IR" sz="2800" b="1" dirty="0">
                <a:cs typeface="B Nazanin" panose="00000400000000000000" pitchFamily="2" charset="-78"/>
              </a:rPr>
            </a:br>
            <a:r>
              <a:rPr lang="fa-IR" sz="2800" b="1" dirty="0" smtClean="0">
                <a:cs typeface="B Nazanin" panose="00000400000000000000" pitchFamily="2" charset="-78"/>
              </a:rPr>
              <a:t>افراد </a:t>
            </a:r>
            <a:r>
              <a:rPr lang="fa-IR" sz="2800" b="1" dirty="0">
                <a:cs typeface="B Nazanin" panose="00000400000000000000" pitchFamily="2" charset="-78"/>
              </a:rPr>
              <a:t>با </a:t>
            </a:r>
            <a:r>
              <a:rPr lang="fa-IR" sz="2800" b="1" dirty="0" smtClean="0">
                <a:cs typeface="B Nazanin" panose="00000400000000000000" pitchFamily="2" charset="-78"/>
              </a:rPr>
              <a:t>همان پارادایم خود به آموزش </a:t>
            </a:r>
            <a:r>
              <a:rPr lang="fa-IR" sz="2800" b="1" dirty="0">
                <a:cs typeface="B Nazanin" panose="00000400000000000000" pitchFamily="2" charset="-78"/>
              </a:rPr>
              <a:t>مجازی منتقل شدند </a:t>
            </a:r>
            <a:r>
              <a:rPr lang="en-US" sz="2800" b="1" dirty="0" smtClean="0">
                <a:cs typeface="B Nazanin" panose="00000400000000000000" pitchFamily="2" charset="-78"/>
              </a:rPr>
              <a:t/>
            </a:r>
            <a:br>
              <a:rPr lang="en-US" sz="2800" b="1" dirty="0" smtClean="0">
                <a:cs typeface="B Nazanin" panose="00000400000000000000" pitchFamily="2" charset="-78"/>
              </a:rPr>
            </a:br>
            <a:r>
              <a:rPr lang="en-US" sz="2800" b="1" dirty="0">
                <a:cs typeface="B Nazanin" panose="00000400000000000000" pitchFamily="2" charset="-78"/>
              </a:rPr>
              <a:t/>
            </a:r>
            <a:br>
              <a:rPr lang="en-US" sz="2800" b="1" dirty="0">
                <a:cs typeface="B Nazanin" panose="00000400000000000000" pitchFamily="2" charset="-78"/>
              </a:rPr>
            </a:br>
            <a:r>
              <a:rPr lang="fa-IR" sz="2800" b="1" dirty="0" smtClean="0">
                <a:cs typeface="B Nazanin" panose="00000400000000000000" pitchFamily="2" charset="-78"/>
              </a:rPr>
              <a:t> اساتید دانشجو محور، روش </a:t>
            </a:r>
            <a:r>
              <a:rPr lang="fa-IR" sz="2800" b="1" dirty="0">
                <a:cs typeface="B Nazanin" panose="00000400000000000000" pitchFamily="2" charset="-78"/>
              </a:rPr>
              <a:t>یادگیری فعال </a:t>
            </a:r>
            <a:r>
              <a:rPr lang="fa-IR" sz="2800" b="1" dirty="0" smtClean="0">
                <a:cs typeface="B Nazanin" panose="00000400000000000000" pitchFamily="2" charset="-78"/>
              </a:rPr>
              <a:t>و تعامل </a:t>
            </a:r>
            <a:r>
              <a:rPr lang="fa-IR" sz="2800" b="1" dirty="0">
                <a:cs typeface="B Nazanin" panose="00000400000000000000" pitchFamily="2" charset="-78"/>
              </a:rPr>
              <a:t>را </a:t>
            </a:r>
            <a:r>
              <a:rPr lang="fa-IR" sz="2800" b="1" dirty="0" smtClean="0">
                <a:cs typeface="B Nazanin" panose="00000400000000000000" pitchFamily="2" charset="-78"/>
              </a:rPr>
              <a:t>در آموزش مجازی مد </a:t>
            </a:r>
            <a:r>
              <a:rPr lang="fa-IR" sz="2800" b="1" dirty="0">
                <a:cs typeface="B Nazanin" panose="00000400000000000000" pitchFamily="2" charset="-78"/>
              </a:rPr>
              <a:t>نظر قرار دهید</a:t>
            </a:r>
            <a:br>
              <a:rPr lang="fa-IR" sz="2800" b="1" dirty="0">
                <a:cs typeface="B Nazanin" panose="00000400000000000000" pitchFamily="2" charset="-78"/>
              </a:rPr>
            </a:br>
            <a:r>
              <a:rPr lang="fa-IR" sz="2800" b="1" dirty="0">
                <a:cs typeface="B Nazanin" panose="00000400000000000000" pitchFamily="2" charset="-78"/>
              </a:rPr>
              <a:t/>
            </a:r>
            <a:br>
              <a:rPr lang="fa-IR" sz="2800" b="1" dirty="0">
                <a:cs typeface="B Nazanin" panose="00000400000000000000" pitchFamily="2" charset="-78"/>
              </a:rPr>
            </a:br>
            <a:r>
              <a:rPr lang="fa-IR" sz="2800" b="1" dirty="0" smtClean="0">
                <a:cs typeface="B Nazanin" panose="00000400000000000000" pitchFamily="2" charset="-78"/>
              </a:rPr>
              <a:t>افراد استادمحور به </a:t>
            </a:r>
            <a:r>
              <a:rPr lang="fa-IR" sz="2800" b="1" dirty="0">
                <a:cs typeface="B Nazanin" panose="00000400000000000000" pitchFamily="2" charset="-78"/>
              </a:rPr>
              <a:t>ارائه سخنرانی های همزمان یا ضبط شده </a:t>
            </a:r>
            <a:r>
              <a:rPr lang="fa-IR" sz="2800" b="1" dirty="0" smtClean="0">
                <a:cs typeface="B Nazanin" panose="00000400000000000000" pitchFamily="2" charset="-78"/>
              </a:rPr>
              <a:t>پرداختند. </a:t>
            </a:r>
            <a:endParaRPr lang="fa-IR" sz="2800" b="1" dirty="0">
              <a:cs typeface="B Nazanin" panose="00000400000000000000" pitchFamily="2" charset="-78"/>
            </a:endParaRPr>
          </a:p>
        </p:txBody>
      </p:sp>
    </p:spTree>
    <p:extLst>
      <p:ext uri="{BB962C8B-B14F-4D97-AF65-F5344CB8AC3E}">
        <p14:creationId xmlns:p14="http://schemas.microsoft.com/office/powerpoint/2010/main" val="693597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ounded Rectangle 4"/>
          <p:cNvSpPr>
            <a:spLocks noChangeArrowheads="1"/>
          </p:cNvSpPr>
          <p:nvPr/>
        </p:nvSpPr>
        <p:spPr bwMode="auto">
          <a:xfrm>
            <a:off x="5808664" y="6237288"/>
            <a:ext cx="1150937" cy="360362"/>
          </a:xfrm>
          <a:prstGeom prst="roundRect">
            <a:avLst>
              <a:gd name="adj" fmla="val 16667"/>
            </a:avLst>
          </a:prstGeom>
          <a:solidFill>
            <a:schemeClr val="bg1"/>
          </a:solidFill>
          <a:ln w="9525" algn="ctr">
            <a:solidFill>
              <a:schemeClr val="bg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endParaRPr lang="fa-IR" altLang="fa-IR">
              <a:solidFill>
                <a:prstClr val="white"/>
              </a:solidFill>
              <a:ea typeface="Majalla UI"/>
            </a:endParaRPr>
          </a:p>
        </p:txBody>
      </p:sp>
      <p:sp>
        <p:nvSpPr>
          <p:cNvPr id="1229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fld id="{10AFC0D4-0DEF-4319-B898-EA2353F51748}" type="slidenum">
              <a:rPr lang="en-US" altLang="en-US" smtClean="0">
                <a:solidFill>
                  <a:srgbClr val="B5A788"/>
                </a:solidFill>
              </a:rPr>
              <a:pPr/>
              <a:t>8</a:t>
            </a:fld>
            <a:endParaRPr lang="en-US" altLang="en-US" smtClean="0">
              <a:solidFill>
                <a:srgbClr val="B5A788"/>
              </a:solidFill>
            </a:endParaRPr>
          </a:p>
        </p:txBody>
      </p:sp>
      <p:sp>
        <p:nvSpPr>
          <p:cNvPr id="9" name="Oval 8"/>
          <p:cNvSpPr/>
          <p:nvPr/>
        </p:nvSpPr>
        <p:spPr>
          <a:xfrm>
            <a:off x="270456" y="6207616"/>
            <a:ext cx="713730" cy="53447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t>8</a:t>
            </a:r>
            <a:endParaRPr lang="fa-IR" b="1" dirty="0"/>
          </a:p>
        </p:txBody>
      </p:sp>
      <p:sp>
        <p:nvSpPr>
          <p:cNvPr id="3" name="Title 2"/>
          <p:cNvSpPr>
            <a:spLocks noGrp="1"/>
          </p:cNvSpPr>
          <p:nvPr>
            <p:ph type="ctrTitle"/>
          </p:nvPr>
        </p:nvSpPr>
        <p:spPr/>
        <p:txBody>
          <a:bodyPr/>
          <a:lstStyle/>
          <a:p>
            <a:r>
              <a:rPr lang="en-US" dirty="0" smtClean="0"/>
              <a:t>Student-driven </a:t>
            </a:r>
            <a:endParaRPr lang="en-US" dirty="0"/>
          </a:p>
        </p:txBody>
      </p:sp>
    </p:spTree>
    <p:extLst>
      <p:ext uri="{BB962C8B-B14F-4D97-AF65-F5344CB8AC3E}">
        <p14:creationId xmlns:p14="http://schemas.microsoft.com/office/powerpoint/2010/main" val="17510502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331711">
            <a:off x="4490660" y="445311"/>
            <a:ext cx="6796282" cy="1716088"/>
          </a:xfr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ormAutofit/>
          </a:bodyPr>
          <a:lstStyle/>
          <a:p>
            <a:pPr algn="r">
              <a:defRPr/>
            </a:pPr>
            <a:r>
              <a:rPr lang="fa-IR" sz="4000" b="1" dirty="0" smtClean="0">
                <a:solidFill>
                  <a:srgbClr val="FF0000"/>
                </a:solidFill>
              </a:rPr>
              <a:t>مبانی و اصول یاددهی یادگیری</a:t>
            </a:r>
            <a:endParaRPr lang="fa-IR" sz="4000" b="1" dirty="0">
              <a:solidFill>
                <a:srgbClr val="FF0000"/>
              </a:solidFill>
            </a:endParaRPr>
          </a:p>
        </p:txBody>
      </p:sp>
      <p:sp>
        <p:nvSpPr>
          <p:cNvPr id="12291" name="Rounded Rectangle 4"/>
          <p:cNvSpPr>
            <a:spLocks noChangeArrowheads="1"/>
          </p:cNvSpPr>
          <p:nvPr/>
        </p:nvSpPr>
        <p:spPr bwMode="auto">
          <a:xfrm>
            <a:off x="5808664" y="6237288"/>
            <a:ext cx="1150937" cy="360362"/>
          </a:xfrm>
          <a:prstGeom prst="roundRect">
            <a:avLst>
              <a:gd name="adj" fmla="val 16667"/>
            </a:avLst>
          </a:prstGeom>
          <a:solidFill>
            <a:schemeClr val="bg1"/>
          </a:solidFill>
          <a:ln w="9525" algn="ctr">
            <a:solidFill>
              <a:schemeClr val="bg1"/>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pPr algn="r"/>
            <a:endParaRPr lang="fa-IR" altLang="fa-IR">
              <a:solidFill>
                <a:prstClr val="white"/>
              </a:solidFill>
              <a:ea typeface="Majalla UI"/>
            </a:endParaRPr>
          </a:p>
        </p:txBody>
      </p:sp>
      <p:sp>
        <p:nvSpPr>
          <p:cNvPr id="1229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defRPr>
            </a:lvl9pPr>
          </a:lstStyle>
          <a:p>
            <a:fld id="{10AFC0D4-0DEF-4319-B898-EA2353F51748}" type="slidenum">
              <a:rPr lang="en-US" altLang="en-US" smtClean="0">
                <a:solidFill>
                  <a:srgbClr val="B5A788"/>
                </a:solidFill>
              </a:rPr>
              <a:pPr/>
              <a:t>9</a:t>
            </a:fld>
            <a:endParaRPr lang="en-US" altLang="en-US" smtClean="0">
              <a:solidFill>
                <a:srgbClr val="B5A788"/>
              </a:solidFill>
            </a:endParaRPr>
          </a:p>
        </p:txBody>
      </p:sp>
      <p:sp>
        <p:nvSpPr>
          <p:cNvPr id="6" name="Title 1"/>
          <p:cNvSpPr txBox="1">
            <a:spLocks/>
          </p:cNvSpPr>
          <p:nvPr/>
        </p:nvSpPr>
        <p:spPr bwMode="gray">
          <a:xfrm rot="331711">
            <a:off x="3474838" y="2153408"/>
            <a:ext cx="7625949" cy="3764511"/>
          </a:xfrm>
          <a:prstGeom prst="rect">
            <a:avLst/>
          </a:prstGeom>
          <a:solidFill>
            <a:srgbClr val="92D050"/>
          </a:solidFill>
          <a:ln w="25400" cap="flat" cmpd="sng" algn="ctr">
            <a:solidFill>
              <a:schemeClr val="accent1"/>
            </a:solidFill>
            <a:prstDash val="solid"/>
            <a:miter lim="800000"/>
            <a:headEnd/>
            <a:tailEnd/>
          </a:ln>
        </p:spPr>
        <p:style>
          <a:lnRef idx="2">
            <a:schemeClr val="accent1"/>
          </a:lnRef>
          <a:fillRef idx="1">
            <a:schemeClr val="lt1"/>
          </a:fillRef>
          <a:effectRef idx="0">
            <a:schemeClr val="accent1"/>
          </a:effectRef>
          <a:fontRef idx="minor">
            <a:schemeClr val="dk1"/>
          </a:fontRef>
        </p:style>
        <p:txBody>
          <a:bodyPr anchor="ctr">
            <a:normAutofit fontScale="92500" lnSpcReduction="20000"/>
          </a:bodyPr>
          <a:lstStyle/>
          <a:p>
            <a:pPr marL="857250" indent="-857250" algn="r" rtl="1">
              <a:buFont typeface="Arial" panose="020B0604020202020204" pitchFamily="34" charset="0"/>
              <a:buChar char="•"/>
            </a:pPr>
            <a:endParaRPr lang="fa-IR" sz="6700" dirty="0">
              <a:cs typeface="B Koodak" panose="00000700000000000000" pitchFamily="2" charset="-78"/>
            </a:endParaRPr>
          </a:p>
          <a:p>
            <a:pPr rtl="1"/>
            <a:r>
              <a:rPr lang="fa-IR" sz="6700" b="1" dirty="0" smtClean="0">
                <a:cs typeface="B Koodak" panose="00000700000000000000" pitchFamily="2" charset="-78"/>
              </a:rPr>
              <a:t> </a:t>
            </a:r>
            <a:r>
              <a:rPr lang="en-US" sz="2800" b="1" dirty="0" smtClean="0"/>
              <a:t>F </a:t>
            </a:r>
            <a:r>
              <a:rPr lang="en-US" sz="2800" b="1" dirty="0"/>
              <a:t>(Feedback)</a:t>
            </a:r>
            <a:endParaRPr lang="en-US" sz="2800" dirty="0"/>
          </a:p>
          <a:p>
            <a:pPr rtl="1"/>
            <a:r>
              <a:rPr lang="en-US" sz="2800" b="1" dirty="0"/>
              <a:t> </a:t>
            </a:r>
            <a:endParaRPr lang="en-US" sz="2800" dirty="0"/>
          </a:p>
          <a:p>
            <a:pPr rtl="1"/>
            <a:r>
              <a:rPr lang="en-US" sz="2800" b="1" dirty="0">
                <a:solidFill>
                  <a:srgbClr val="C00000"/>
                </a:solidFill>
              </a:rPr>
              <a:t>A (active learning)</a:t>
            </a:r>
            <a:endParaRPr lang="en-US" sz="2800" dirty="0">
              <a:solidFill>
                <a:srgbClr val="C00000"/>
              </a:solidFill>
            </a:endParaRPr>
          </a:p>
          <a:p>
            <a:pPr rtl="1"/>
            <a:r>
              <a:rPr lang="en-US" sz="2800" b="1" dirty="0"/>
              <a:t> </a:t>
            </a:r>
            <a:endParaRPr lang="en-US" sz="2800" dirty="0"/>
          </a:p>
          <a:p>
            <a:pPr rtl="1"/>
            <a:r>
              <a:rPr lang="en-US" sz="2800" b="1" dirty="0"/>
              <a:t>I (individual needs)</a:t>
            </a:r>
            <a:endParaRPr lang="en-US" sz="2800" dirty="0"/>
          </a:p>
          <a:p>
            <a:pPr rtl="1"/>
            <a:r>
              <a:rPr lang="en-US" sz="2800" b="1" dirty="0"/>
              <a:t> </a:t>
            </a:r>
            <a:endParaRPr lang="en-US" sz="2800" dirty="0"/>
          </a:p>
          <a:p>
            <a:pPr rtl="1"/>
            <a:r>
              <a:rPr lang="en-US" sz="2800" b="1" dirty="0"/>
              <a:t>R (relevance)</a:t>
            </a:r>
            <a:endParaRPr lang="en-US" sz="2800" dirty="0"/>
          </a:p>
          <a:p>
            <a:pPr algn="r">
              <a:buFont typeface="Arial" panose="020B0604020202020204" pitchFamily="34" charset="0"/>
              <a:buChar char="•"/>
            </a:pPr>
            <a:endParaRPr lang="fa-IR" sz="4400" dirty="0"/>
          </a:p>
        </p:txBody>
      </p:sp>
      <p:sp>
        <p:nvSpPr>
          <p:cNvPr id="7" name="Oval 6"/>
          <p:cNvSpPr/>
          <p:nvPr/>
        </p:nvSpPr>
        <p:spPr>
          <a:xfrm>
            <a:off x="270456" y="6207616"/>
            <a:ext cx="713730" cy="53447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t>9</a:t>
            </a:r>
            <a:endParaRPr lang="fa-IR" b="1" dirty="0"/>
          </a:p>
        </p:txBody>
      </p:sp>
    </p:spTree>
    <p:extLst>
      <p:ext uri="{BB962C8B-B14F-4D97-AF65-F5344CB8AC3E}">
        <p14:creationId xmlns:p14="http://schemas.microsoft.com/office/powerpoint/2010/main" val="2754719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CUSTOM_TIMING_USED" val="1"/>
  <p:tag name="ISPRING_SLIDE_HAS_SCREEN_REC" val="1"/>
  <p:tag name="ISPRING_SLIDE_INDENT_LEVEL" val="0"/>
  <p:tag name="GENSWF_ADVANCE_TIME" val="16.128"/>
  <p:tag name="ISPRING_SLIDE_ID_2" val="{C292331B-29C3-44F5-B362-05957B79D4F3}"/>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ISPRING_SLIDE_HAS_SCREEN_REC" val="1"/>
  <p:tag name="ISPRING_SLIDE_INDENT_LEVEL" val="0"/>
  <p:tag name="GENSWF_ADVANCE_TIME" val="16.128"/>
  <p:tag name="ISPRING_SLIDE_ID_2" val="{C292331B-29C3-44F5-B362-05957B79D4F3}"/>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ISPRING_SLIDE_HAS_SCREEN_REC" val="1"/>
  <p:tag name="ISPRING_SLIDE_INDENT_LEVEL" val="0"/>
  <p:tag name="GENSWF_ADVANCE_TIME" val="16.128"/>
  <p:tag name="ISPRING_SLIDE_ID_2" val="{C292331B-29C3-44F5-B362-05957B79D4F3}"/>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ISPRING_SLIDE_HAS_SCREEN_REC" val="1"/>
  <p:tag name="ISPRING_SLIDE_INDENT_LEVEL" val="0"/>
  <p:tag name="GENSWF_ADVANCE_TIME" val="16.128"/>
  <p:tag name="ISPRING_SLIDE_ID_2" val="{C292331B-29C3-44F5-B362-05957B79D4F3}"/>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ISPRING_SLIDE_HAS_SCREEN_REC" val="1"/>
  <p:tag name="ISPRING_SLIDE_INDENT_LEVEL" val="0"/>
  <p:tag name="GENSWF_ADVANCE_TIME" val="16.128"/>
  <p:tag name="ISPRING_SLIDE_ID_2" val="{C292331B-29C3-44F5-B362-05957B79D4F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4458</TotalTime>
  <Words>276</Words>
  <Application>Microsoft Office PowerPoint</Application>
  <PresentationFormat>Widescreen</PresentationFormat>
  <Paragraphs>109</Paragraphs>
  <Slides>11</Slides>
  <Notes>10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11</vt:i4>
      </vt:variant>
    </vt:vector>
  </HeadingPairs>
  <TitlesOfParts>
    <vt:vector size="23" baseType="lpstr">
      <vt:lpstr>Arial</vt:lpstr>
      <vt:lpstr>B Koodak</vt:lpstr>
      <vt:lpstr>B Nazanin</vt:lpstr>
      <vt:lpstr>B Titr</vt:lpstr>
      <vt:lpstr>Bkoodak</vt:lpstr>
      <vt:lpstr>Calibri</vt:lpstr>
      <vt:lpstr>Calibri Light</vt:lpstr>
      <vt:lpstr>Majalla UI</vt:lpstr>
      <vt:lpstr>N nazanin</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آیا با گسترش آموزش مجازی پاردیم ها تغییر کرد؟   آموزش مجازی را در طیف دانشجو محور تقسیم بندی می کنیم  بحران کرونا این نوع نگاه را تغییر داد  افراد با همان پارادایم خود به آموزش مجازی منتقل شدند    اساتید دانشجو محور، روش یادگیری فعال و تعامل را در آموزش مجازی مد نظر قرار دهید  افراد استادمحور به ارائه سخنرانی های همزمان یا ضبط شده پرداختند. </vt:lpstr>
      <vt:lpstr>Student-driven </vt:lpstr>
      <vt:lpstr>مبانی و اصول یاددهی یادگیری</vt:lpstr>
      <vt:lpstr>روش های یادگیری فعال</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کیس های اخلاق پزشکی</dc:title>
  <dc:creator>Asus</dc:creator>
  <cp:lastModifiedBy>admin</cp:lastModifiedBy>
  <cp:revision>480</cp:revision>
  <dcterms:created xsi:type="dcterms:W3CDTF">2020-08-11T19:50:07Z</dcterms:created>
  <dcterms:modified xsi:type="dcterms:W3CDTF">2025-09-13T10:42:35Z</dcterms:modified>
</cp:coreProperties>
</file>